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335" r:id="rId19"/>
    <p:sldId id="275" r:id="rId20"/>
    <p:sldId id="276" r:id="rId21"/>
    <p:sldId id="277" r:id="rId22"/>
    <p:sldId id="278" r:id="rId23"/>
    <p:sldId id="279" r:id="rId24"/>
    <p:sldId id="332" r:id="rId25"/>
    <p:sldId id="333" r:id="rId26"/>
    <p:sldId id="334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36" r:id="rId35"/>
    <p:sldId id="288" r:id="rId36"/>
    <p:sldId id="289" r:id="rId37"/>
    <p:sldId id="337" r:id="rId38"/>
    <p:sldId id="290" r:id="rId39"/>
    <p:sldId id="291" r:id="rId40"/>
    <p:sldId id="292" r:id="rId41"/>
    <p:sldId id="338" r:id="rId42"/>
    <p:sldId id="293" r:id="rId43"/>
    <p:sldId id="294" r:id="rId44"/>
    <p:sldId id="295" r:id="rId45"/>
    <p:sldId id="296" r:id="rId46"/>
    <p:sldId id="339" r:id="rId47"/>
    <p:sldId id="297" r:id="rId48"/>
    <p:sldId id="356" r:id="rId49"/>
    <p:sldId id="298" r:id="rId50"/>
    <p:sldId id="375" r:id="rId51"/>
    <p:sldId id="358" r:id="rId52"/>
    <p:sldId id="359" r:id="rId53"/>
    <p:sldId id="360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61" r:id="rId62"/>
    <p:sldId id="383" r:id="rId63"/>
    <p:sldId id="384" r:id="rId64"/>
    <p:sldId id="385" r:id="rId65"/>
    <p:sldId id="386" r:id="rId66"/>
    <p:sldId id="387" r:id="rId67"/>
    <p:sldId id="388" r:id="rId68"/>
    <p:sldId id="389" r:id="rId69"/>
    <p:sldId id="390" r:id="rId70"/>
    <p:sldId id="392" r:id="rId71"/>
    <p:sldId id="393" r:id="rId72"/>
    <p:sldId id="394" r:id="rId73"/>
    <p:sldId id="395" r:id="rId74"/>
    <p:sldId id="396" r:id="rId75"/>
    <p:sldId id="397" r:id="rId76"/>
    <p:sldId id="374" r:id="rId77"/>
    <p:sldId id="299" r:id="rId78"/>
    <p:sldId id="357" r:id="rId79"/>
    <p:sldId id="300" r:id="rId80"/>
    <p:sldId id="301" r:id="rId81"/>
    <p:sldId id="353" r:id="rId82"/>
    <p:sldId id="354" r:id="rId83"/>
    <p:sldId id="302" r:id="rId84"/>
    <p:sldId id="303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63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3" r:id="rId109"/>
    <p:sldId id="398" r:id="rId110"/>
    <p:sldId id="399" r:id="rId111"/>
    <p:sldId id="400" r:id="rId112"/>
    <p:sldId id="401" r:id="rId113"/>
    <p:sldId id="402" r:id="rId114"/>
    <p:sldId id="403" r:id="rId1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ko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02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08T11:43:05.454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54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913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02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97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36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14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45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21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43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31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55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4F53-F921-48E3-A5D7-4D2F4885AF08}" type="datetimeFigureOut">
              <a:rPr lang="pl-PL" smtClean="0"/>
              <a:t>2024-06-11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0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sjp.pwn.pl/slowniki/si%C5%82ownia%20parowa.html" TargetMode="External"/><Relationship Id="rId2" Type="http://schemas.openxmlformats.org/officeDocument/2006/relationships/hyperlink" Target="https://pl.wikipedia.org/wiki/Si%C5%82ownia_paro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jpeg"/><Relationship Id="rId4" Type="http://schemas.openxmlformats.org/officeDocument/2006/relationships/image" Target="../media/image27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28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eo.pl/54212722" TargetMode="External"/><Relationship Id="rId2" Type="http://schemas.openxmlformats.org/officeDocument/2006/relationships/hyperlink" Target="https://www.empik.com/wykres-entalpia-entropia-dla-pary-wodnej-do-1000-c-i-95-mpa-wukalowicz-m-p,p1214289254,ksiazka-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ome.agh.edu.pl/~siwek/Maszyny_I_Urzadzenia_Energetyczne_2017/Z.4.%20Energetyka%20parowa/Wykres%20i%20tablice.pdf" TargetMode="External"/><Relationship Id="rId4" Type="http://schemas.openxmlformats.org/officeDocument/2006/relationships/hyperlink" Target="http://www.e-synergia.eu/arch/blog.php?post=01022014-calc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eo.pl/54212722" TargetMode="External"/><Relationship Id="rId2" Type="http://schemas.openxmlformats.org/officeDocument/2006/relationships/hyperlink" Target="https://www.empik.com/wykres-entalpia-entropia-dla-pary-wodnej-do-1000-c-i-95-mpa-wukalowicz-m-p,p1214289254,ksiazka-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ome.agh.edu.pl/~siwek/Maszyny_I_Urzadzenia_Energetyczne_2017/Z.4.%20Energetyka%20parowa/Wykres%20i%20tablice.pdf" TargetMode="External"/><Relationship Id="rId4" Type="http://schemas.openxmlformats.org/officeDocument/2006/relationships/hyperlink" Target="http://www.e-synergia.eu/arch/blog.php?post=01022014-calc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Si%C5%82a" TargetMode="External"/><Relationship Id="rId13" Type="http://schemas.openxmlformats.org/officeDocument/2006/relationships/hyperlink" Target="https://pl.wikipedia.org/wiki/Si%C5%82ownia_okr%C4%99towa" TargetMode="External"/><Relationship Id="rId18" Type="http://schemas.openxmlformats.org/officeDocument/2006/relationships/hyperlink" Target="https://pl.wikipedia.org/wiki/Silnik_turbowa%C5%82owy" TargetMode="External"/><Relationship Id="rId3" Type="http://schemas.openxmlformats.org/officeDocument/2006/relationships/hyperlink" Target="https://pl.wikipedia.org/wiki/Spr%C4%99%C5%BCanie" TargetMode="External"/><Relationship Id="rId21" Type="http://schemas.openxmlformats.org/officeDocument/2006/relationships/hyperlink" Target="https://pl.wikipedia.org/wiki/Si%C5%82ownia_gazowa" TargetMode="External"/><Relationship Id="rId7" Type="http://schemas.openxmlformats.org/officeDocument/2006/relationships/hyperlink" Target="https://pl.wikipedia.org/wiki/Moment_si%C5%82y" TargetMode="External"/><Relationship Id="rId12" Type="http://schemas.openxmlformats.org/officeDocument/2006/relationships/hyperlink" Target="https://pl.wikipedia.org/wiki/Samoch%C3%B3d" TargetMode="External"/><Relationship Id="rId17" Type="http://schemas.openxmlformats.org/officeDocument/2006/relationships/hyperlink" Target="https://pl.wikipedia.org/wiki/Silnik_Stirlinga" TargetMode="External"/><Relationship Id="rId2" Type="http://schemas.openxmlformats.org/officeDocument/2006/relationships/hyperlink" Target="https://pl.wikipedia.org/wiki/Silnik" TargetMode="External"/><Relationship Id="rId16" Type="http://schemas.openxmlformats.org/officeDocument/2006/relationships/hyperlink" Target="https://pl.wikipedia.org/wiki/Motoryzacja" TargetMode="External"/><Relationship Id="rId20" Type="http://schemas.openxmlformats.org/officeDocument/2006/relationships/hyperlink" Target="https://pl.wikipedia.org/wiki/Lotnictw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Gaz" TargetMode="External"/><Relationship Id="rId11" Type="http://schemas.openxmlformats.org/officeDocument/2006/relationships/hyperlink" Target="https://pl.wikipedia.org/wiki/Silnik_spalinowy_t%C5%82okowy" TargetMode="External"/><Relationship Id="rId5" Type="http://schemas.openxmlformats.org/officeDocument/2006/relationships/hyperlink" Target="https://pl.wikipedia.org/wiki/Czynnik_termodynamiczny" TargetMode="External"/><Relationship Id="rId15" Type="http://schemas.openxmlformats.org/officeDocument/2006/relationships/hyperlink" Target="https://pl.wikipedia.org/wiki/Silnik_z_t%C5%82okiem_obrotowym" TargetMode="External"/><Relationship Id="rId23" Type="http://schemas.openxmlformats.org/officeDocument/2006/relationships/hyperlink" Target="https://pl.wikipedia.org/wiki/Kolejnictwo" TargetMode="External"/><Relationship Id="rId10" Type="http://schemas.openxmlformats.org/officeDocument/2006/relationships/hyperlink" Target="https://pl.wikipedia.org/wiki/Paliwo" TargetMode="External"/><Relationship Id="rId19" Type="http://schemas.openxmlformats.org/officeDocument/2006/relationships/hyperlink" Target="https://pl.wikipedia.org/wiki/Moc" TargetMode="External"/><Relationship Id="rId4" Type="http://schemas.openxmlformats.org/officeDocument/2006/relationships/hyperlink" Target="https://pl.wikipedia.org/wiki/Rozpr%C4%99%C5%BCanie" TargetMode="External"/><Relationship Id="rId9" Type="http://schemas.openxmlformats.org/officeDocument/2006/relationships/hyperlink" Target="https://pl.wikipedia.org/wiki/Spalanie" TargetMode="External"/><Relationship Id="rId14" Type="http://schemas.openxmlformats.org/officeDocument/2006/relationships/hyperlink" Target="https://pl.wikipedia.org/w/index.php?title=Generator_awaryjny&amp;action=edit&amp;redlink=1" TargetMode="External"/><Relationship Id="rId22" Type="http://schemas.openxmlformats.org/officeDocument/2006/relationships/hyperlink" Target="https://pl.wikipedia.org/wiki/Uk%C5%82ad_gazowo-parowy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Woda" TargetMode="External"/><Relationship Id="rId13" Type="http://schemas.openxmlformats.org/officeDocument/2006/relationships/hyperlink" Target="https://pl.wikipedia.org/wiki/Turbina" TargetMode="External"/><Relationship Id="rId18" Type="http://schemas.openxmlformats.org/officeDocument/2006/relationships/hyperlink" Target="https://pl.wikipedia.org/wiki/Pompa" TargetMode="External"/><Relationship Id="rId3" Type="http://schemas.openxmlformats.org/officeDocument/2006/relationships/hyperlink" Target="https://pl.wikipedia.org/wiki/Urz%C4%85dzenie" TargetMode="External"/><Relationship Id="rId7" Type="http://schemas.openxmlformats.org/officeDocument/2006/relationships/hyperlink" Target="https://pl.wikipedia.org/wiki/Konwersja_energii" TargetMode="External"/><Relationship Id="rId12" Type="http://schemas.openxmlformats.org/officeDocument/2006/relationships/hyperlink" Target="https://pl.wikipedia.org/wiki/Rozpr%C4%99%C5%BCanie" TargetMode="External"/><Relationship Id="rId17" Type="http://schemas.openxmlformats.org/officeDocument/2006/relationships/hyperlink" Target="https://pl.wikipedia.org/wiki/Skropliny" TargetMode="External"/><Relationship Id="rId2" Type="http://schemas.openxmlformats.org/officeDocument/2006/relationships/hyperlink" Target="https://pl.wikipedia.org/wiki/Maszyna" TargetMode="External"/><Relationship Id="rId16" Type="http://schemas.openxmlformats.org/officeDocument/2006/relationships/hyperlink" Target="https://pl.wikipedia.org/wiki/Skraplacz" TargetMode="External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Maszyna_parowa" TargetMode="External"/><Relationship Id="rId11" Type="http://schemas.openxmlformats.org/officeDocument/2006/relationships/hyperlink" Target="https://pl.wikipedia.org/wiki/Kocio%C5%82_parowy" TargetMode="External"/><Relationship Id="rId5" Type="http://schemas.openxmlformats.org/officeDocument/2006/relationships/hyperlink" Target="https://pl.wikipedia.org/wiki/Turbina_parowa" TargetMode="External"/><Relationship Id="rId15" Type="http://schemas.openxmlformats.org/officeDocument/2006/relationships/hyperlink" Target="https://pl.wikipedia.org/wiki/Skraplanie" TargetMode="External"/><Relationship Id="rId10" Type="http://schemas.openxmlformats.org/officeDocument/2006/relationships/hyperlink" Target="https://pl.wikipedia.org/wiki/Ci%C5%9Bnienie" TargetMode="External"/><Relationship Id="rId19" Type="http://schemas.openxmlformats.org/officeDocument/2006/relationships/image" Target="../media/image246.png"/><Relationship Id="rId4" Type="http://schemas.openxmlformats.org/officeDocument/2006/relationships/hyperlink" Target="https://pl.wikipedia.org/wiki/Moc_mechaniczna" TargetMode="External"/><Relationship Id="rId9" Type="http://schemas.openxmlformats.org/officeDocument/2006/relationships/hyperlink" Target="https://pl.wikipedia.org/wiki/Para_wodna" TargetMode="External"/><Relationship Id="rId14" Type="http://schemas.openxmlformats.org/officeDocument/2006/relationships/hyperlink" Target="https://pl.wikipedia.org/wiki/T%C5%82ok" TargetMode="Externa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57.jpeg"/><Relationship Id="rId5" Type="http://schemas.openxmlformats.org/officeDocument/2006/relationships/image" Target="../media/image251.png"/><Relationship Id="rId10" Type="http://schemas.openxmlformats.org/officeDocument/2006/relationships/image" Target="../media/image256.jpeg"/><Relationship Id="rId4" Type="http://schemas.openxmlformats.org/officeDocument/2006/relationships/image" Target="../media/image250.png"/><Relationship Id="rId9" Type="http://schemas.openxmlformats.org/officeDocument/2006/relationships/image" Target="../media/image2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1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pPr lvl="0"/>
            <a:r>
              <a:rPr lang="pl-PL" dirty="0" smtClean="0"/>
              <a:t>Wprowadzenie </a:t>
            </a:r>
            <a:r>
              <a:rPr lang="pl-PL" dirty="0"/>
              <a:t>w problematykę związaną z nauką o własnościach, zjawiskach i procesach </a:t>
            </a:r>
            <a:r>
              <a:rPr lang="pl-PL" dirty="0" smtClean="0"/>
              <a:t>cieplnych:</a:t>
            </a:r>
          </a:p>
          <a:p>
            <a:pPr lvl="0"/>
            <a:r>
              <a:rPr lang="pl-PL" dirty="0"/>
              <a:t>Co to jest termodynamika – jej podział</a:t>
            </a:r>
          </a:p>
          <a:p>
            <a:pPr lvl="0"/>
            <a:r>
              <a:rPr lang="pl-PL" dirty="0"/>
              <a:t>Układy termodynamiczne, rodzaje ich charakterystyka</a:t>
            </a:r>
          </a:p>
          <a:p>
            <a:pPr lvl="0"/>
            <a:r>
              <a:rPr lang="pl-PL" dirty="0"/>
              <a:t>Opis układu , stan układu, parametry stanu, układ zupełny parametrów</a:t>
            </a:r>
          </a:p>
          <a:p>
            <a:r>
              <a:rPr lang="pl-PL" dirty="0"/>
              <a:t>Ważniejsze wielkości termodynamiczne</a:t>
            </a:r>
            <a:endParaRPr lang="pl-PL" dirty="0" smtClean="0"/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553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71941"/>
            <a:ext cx="10515600" cy="549275"/>
          </a:xfrm>
        </p:spPr>
        <p:txBody>
          <a:bodyPr>
            <a:normAutofit/>
          </a:bodyPr>
          <a:lstStyle/>
          <a:p>
            <a:r>
              <a:rPr lang="pl-PL" sz="3200" dirty="0" smtClean="0"/>
              <a:t>Równanie stanu gazu doskonałego- Równanie Clapeyrona</a:t>
            </a:r>
            <a:endParaRPr lang="pl-PL" sz="3200" dirty="0"/>
          </a:p>
        </p:txBody>
      </p:sp>
      <p:pic>
        <p:nvPicPr>
          <p:cNvPr id="4" name="Obraz 3" descr="C:\Users\Ewaa\Desktop\a_błyskawice\20170308_0859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8162" y="729065"/>
            <a:ext cx="465772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564" y="721216"/>
            <a:ext cx="5915025" cy="37719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749" y="4508812"/>
            <a:ext cx="5800725" cy="10001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27" y="3356288"/>
            <a:ext cx="4353060" cy="34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500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82575"/>
            <a:ext cx="54451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pole tekstowe 5"/>
          <p:cNvSpPr txBox="1">
            <a:spLocks noChangeArrowheads="1"/>
          </p:cNvSpPr>
          <p:nvPr/>
        </p:nvSpPr>
        <p:spPr bwMode="auto">
          <a:xfrm>
            <a:off x="5965825" y="574675"/>
            <a:ext cx="6096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W rzeczywistej siłowni nie osiągnie się sprawności C-R , ponieważ podczas przepływu czynnika roboczego zachodzą przemiany nieodwracalne ( tarcie , niedoskonała izolacja , nieszczelności).  Straty znajdują swoje odbicie w tzw. sprawnościach. Sprawność rzeczywistej elektrowni ( jest generator prądu elektrycznego) jest </a:t>
            </a:r>
            <a:r>
              <a:rPr lang="pl-PL" altLang="pl-PL" sz="1200" b="1">
                <a:ea typeface="Calibri" panose="020F0502020204030204" pitchFamily="34" charset="0"/>
                <a:cs typeface="Times New Roman" panose="02020603050405020304" pitchFamily="18" charset="0"/>
              </a:rPr>
              <a:t>iloczynem następujących sprawności </a:t>
            </a:r>
            <a:endParaRPr lang="pl-PL" altLang="pl-PL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66816" y="1395054"/>
            <a:ext cx="6096000" cy="101483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12" name="pole tekstowe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952" y="3340390"/>
            <a:ext cx="6096000" cy="2942216"/>
          </a:xfrm>
          <a:prstGeom prst="rect">
            <a:avLst/>
          </a:prstGeom>
          <a:blipFill>
            <a:blip r:embed="rId4"/>
            <a:stretch>
              <a:fillRect l="-800" t="-414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14" name="pole tekstowe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0" y="3077916"/>
            <a:ext cx="6096000" cy="3713132"/>
          </a:xfrm>
          <a:prstGeom prst="rect">
            <a:avLst/>
          </a:prstGeom>
          <a:blipFill>
            <a:blip r:embed="rId5"/>
            <a:stretch>
              <a:fillRect l="-800" b="-1806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996244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ole tekstowe 4"/>
          <p:cNvSpPr txBox="1">
            <a:spLocks noChangeArrowheads="1"/>
          </p:cNvSpPr>
          <p:nvPr/>
        </p:nvSpPr>
        <p:spPr bwMode="auto">
          <a:xfrm>
            <a:off x="5876925" y="5153025"/>
            <a:ext cx="60960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cs typeface="Times New Roman" panose="02020603050405020304" pitchFamily="18" charset="0"/>
              </a:rPr>
              <a:t>Literatura</a:t>
            </a:r>
            <a:endParaRPr lang="pl-PL" altLang="pl-PL" sz="18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cs typeface="Times New Roman" panose="02020603050405020304" pitchFamily="18" charset="0"/>
              </a:rPr>
              <a:t>[1]</a:t>
            </a:r>
            <a:r>
              <a:rPr lang="pl-PL" altLang="pl-PL" sz="18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1800" u="sng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https://pl.wikipedia.org/wiki/Si%C5%82ownia_parowa</a:t>
            </a:r>
            <a:endParaRPr lang="pl-PL" altLang="pl-PL" sz="18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cs typeface="Times New Roman" panose="02020603050405020304" pitchFamily="18" charset="0"/>
              </a:rPr>
              <a:t>[2]</a:t>
            </a:r>
            <a:r>
              <a:rPr lang="pl-PL" altLang="pl-PL" sz="18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1800" u="sng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https://sjp.pwn.pl/slowniki/si%C5%82ownia%20parowa.html</a:t>
            </a:r>
            <a:endParaRPr lang="pl-PL" altLang="pl-PL" sz="18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23" name="pole tekstowe 9"/>
          <p:cNvSpPr txBox="1">
            <a:spLocks noChangeArrowheads="1"/>
          </p:cNvSpPr>
          <p:nvPr/>
        </p:nvSpPr>
        <p:spPr bwMode="auto">
          <a:xfrm>
            <a:off x="646113" y="795338"/>
            <a:ext cx="60960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Podsumowanie: Obieg siłowni rzeczywistej jest bardziej skomplikowany i zawiera w sobie </a:t>
            </a:r>
            <a:r>
              <a:rPr lang="pl-PL" altLang="pl-PL" sz="1800" b="1">
                <a:ea typeface="Calibri" panose="020F0502020204030204" pitchFamily="34" charset="0"/>
                <a:cs typeface="Times New Roman" panose="02020603050405020304" pitchFamily="18" charset="0"/>
              </a:rPr>
              <a:t>straty entalpii 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pary w poszczególnych miejscach obiegu . </a:t>
            </a:r>
          </a:p>
        </p:txBody>
      </p:sp>
      <p:pic>
        <p:nvPicPr>
          <p:cNvPr id="81924" name="Obraz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854075"/>
            <a:ext cx="47656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pole tekstowe 12"/>
          <p:cNvSpPr txBox="1">
            <a:spLocks noChangeArrowheads="1"/>
          </p:cNvSpPr>
          <p:nvPr/>
        </p:nvSpPr>
        <p:spPr bwMode="auto">
          <a:xfrm>
            <a:off x="342900" y="2754313"/>
            <a:ext cx="6096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Są to : straty na rurociągach oraz straty wynikłe z nieizentropowego przepływu pary w turbinie ( w turbinie realizowana jest rzeczywista przemiana adiabatyczna, z wydzieleniem pewnej ilości ciepła – porównaj przemiany 1-2s oraz 1-2)</a:t>
            </a:r>
          </a:p>
        </p:txBody>
      </p:sp>
    </p:spTree>
    <p:extLst>
      <p:ext uri="{BB962C8B-B14F-4D97-AF65-F5344CB8AC3E}">
        <p14:creationId xmlns:p14="http://schemas.microsoft.com/office/powerpoint/2010/main" val="25901722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2100" y="569913"/>
            <a:ext cx="6096000" cy="179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Metody podwyższania obiegu C-R</a:t>
            </a:r>
            <a:endParaRPr lang="pl-PL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UcPeriod"/>
              <a:defRPr/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Obieg C-R ma stosunkowo najniższą sprawność, ze wszystkich sprawności – czynników tworzących wzór sprawności rzeczywistej. Dlatego próbowano polepszyć jego sprawność , na tyle na ile jest to możliwe.</a:t>
            </a:r>
            <a:endParaRPr lang="pl-PL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7678" y="2364518"/>
            <a:ext cx="6096000" cy="1754326"/>
          </a:xfrm>
          <a:prstGeom prst="rect">
            <a:avLst/>
          </a:prstGeom>
          <a:blipFill>
            <a:blip r:embed="rId2"/>
            <a:stretch>
              <a:fillRect l="-900" t="-2083" b="-4514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pic>
        <p:nvPicPr>
          <p:cNvPr id="82948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615950"/>
            <a:ext cx="3957637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pole tekstowe 9"/>
          <p:cNvSpPr txBox="1">
            <a:spLocks noChangeArrowheads="1"/>
          </p:cNvSpPr>
          <p:nvPr/>
        </p:nvSpPr>
        <p:spPr bwMode="auto">
          <a:xfrm>
            <a:off x="217488" y="4159250"/>
            <a:ext cx="60960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pl-PL" altLang="pl-PL" sz="1800" b="1">
                <a:ea typeface="Calibri" panose="020F0502020204030204" pitchFamily="34" charset="0"/>
                <a:cs typeface="Times New Roman" panose="02020603050405020304" pitchFamily="18" charset="0"/>
              </a:rPr>
              <a:t>Podwyższanie ciśnienia i temperatury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 przed turbiną zwiększa zarówno pracę obiegu jak i ciepło dodatnie. Ponieważ praca obiegu jest mniejsza od ciepła dodatniego , to zwiększenie pracy o jakąś wartość x daje większy skutek niż zwiększenie ciepła dodatniego o dokładnie tą samą wartość x, co w efekcie skutkuje większą sprawnością. Kresem polepszania sprawności tą metodą jest wytrzymałość materiałów.</a:t>
            </a:r>
          </a:p>
        </p:txBody>
      </p:sp>
      <p:pic>
        <p:nvPicPr>
          <p:cNvPr id="82950" name="Obraz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916363"/>
            <a:ext cx="393700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093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5344" y="437727"/>
            <a:ext cx="6096000" cy="1347805"/>
          </a:xfrm>
          <a:prstGeom prst="rect">
            <a:avLst/>
          </a:prstGeom>
          <a:blipFill>
            <a:blip r:embed="rId2"/>
            <a:stretch>
              <a:fillRect l="-800" t="-905" r="-100" b="-6335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pic>
        <p:nvPicPr>
          <p:cNvPr id="83971" name="Obraz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12725"/>
            <a:ext cx="25082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Obraz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131763"/>
            <a:ext cx="22526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pole tekstowe 8"/>
          <p:cNvSpPr txBox="1">
            <a:spLocks noChangeArrowheads="1"/>
          </p:cNvSpPr>
          <p:nvPr/>
        </p:nvSpPr>
        <p:spPr bwMode="auto">
          <a:xfrm>
            <a:off x="85725" y="2470150"/>
            <a:ext cx="60960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 b="1">
                <a:ea typeface="Calibri" panose="020F0502020204030204" pitchFamily="34" charset="0"/>
                <a:cs typeface="Times New Roman" panose="02020603050405020304" pitchFamily="18" charset="0"/>
              </a:rPr>
              <a:t>4. Karnotyzacja obiegu C-R.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 Turbina ma podwójny płaszcz, zewnętrznej obudowy. Para rozprężająca się w turbinie , jest chłodzona kondensatem tłoczonym przeciwprądowo ze skraplacza . Całe ciepło chłodzenia jest przekazane kondensatowi , który podgrzewa się do temperatury pary T1-TA.  Proces jest tak realizowany, aby linia 1-2 była równoległa do odpowiedniego kawałka na linii granicznej 3(4)-A.  Sprawność turbiny policzona w ten sposób jest taka jak dla obiegu Carnota, będącego górnym kresem wszystkich sprawności. </a:t>
            </a:r>
          </a:p>
        </p:txBody>
      </p:sp>
      <p:pic>
        <p:nvPicPr>
          <p:cNvPr id="83974" name="Obraz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714625"/>
            <a:ext cx="27543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Obraz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2749550"/>
            <a:ext cx="19304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0856" y="4636467"/>
            <a:ext cx="6096000" cy="2185855"/>
          </a:xfrm>
          <a:prstGeom prst="rect">
            <a:avLst/>
          </a:prstGeom>
          <a:blipFill>
            <a:blip r:embed="rId7"/>
            <a:stretch>
              <a:fillRect l="-800" b="-3631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740974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pole tekstowe 4"/>
          <p:cNvSpPr txBox="1">
            <a:spLocks noChangeArrowheads="1"/>
          </p:cNvSpPr>
          <p:nvPr/>
        </p:nvSpPr>
        <p:spPr bwMode="auto">
          <a:xfrm>
            <a:off x="171450" y="206375"/>
            <a:ext cx="60960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 b="1">
                <a:ea typeface="Calibri" panose="020F0502020204030204" pitchFamily="34" charset="0"/>
                <a:cs typeface="Times New Roman" panose="02020603050405020304" pitchFamily="18" charset="0"/>
              </a:rPr>
              <a:t>5. Regeneracja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. Pełna karnotyzacja jest niemożliwa . Podwójna obudowa jest technicznie nie możliwa do realizacji.  Pewnym przybliżeniem karnotyzacji są  upusty pary, polegające na tym , że woda zasilająca kocioł jest podgrzewana pewną ilością pary , następnie kierowaną do stopnia niżej prężnego. Proszę zwrócić uwagę dlaczego powstają „schodki” . Para w całości trafia za każdym razem do następnego stopnia turbiny. Przemiana 1-2</a:t>
            </a:r>
            <a:r>
              <a:rPr lang="pl-PL" altLang="pl-PL" sz="1800" baseline="30000"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 to klasyczna przemiana izentropowa na turbinie, która wykonuje pracę techniczną. Para po przejściu przez turbinę ma obniżone ciśnienie i przy tym obniżonym ciśnieniu w części układu wymienników  po lewej , oddaje ciepło w przemianie fazowej, oczywiście przy stałej temperaturze. To jest odzwierciedlone na odcinku równoległym do osi poziomej 2</a:t>
            </a:r>
            <a:r>
              <a:rPr lang="pl-PL" altLang="pl-PL" sz="1800" baseline="30000"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pl-PL" altLang="pl-PL" sz="1800" baseline="30000"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.   Jest to przemiana izotermiczna w której ciepło jest oddawane wodzie zasilającej kocioł, po czym para w całości trafia ponownie na następny średnioprężny stopień turbiny. Tam ponownie rozpręża się wykonując pracę techniczną 1</a:t>
            </a:r>
            <a:r>
              <a:rPr lang="pl-PL" altLang="pl-PL" sz="1800" baseline="30000"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pl-PL" altLang="pl-PL" sz="1800" baseline="30000">
                <a:ea typeface="Calibri" panose="020F0502020204030204" pitchFamily="34" charset="0"/>
                <a:cs typeface="Times New Roman" panose="02020603050405020304" pitchFamily="18" charset="0"/>
              </a:rPr>
              <a:t>’’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 i tak dalej. W niskoprężnym stopniu turbiny para wykonuje pracę  do punktu 2, a potem para oddaje ciepło w skraplaczu ( właściwym) 2-3.</a:t>
            </a:r>
          </a:p>
        </p:txBody>
      </p:sp>
      <p:pic>
        <p:nvPicPr>
          <p:cNvPr id="84995" name="Obraz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77838"/>
            <a:ext cx="27765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Obraz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2436813"/>
            <a:ext cx="24114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pole tekstowe 8"/>
          <p:cNvSpPr txBox="1">
            <a:spLocks noChangeArrowheads="1"/>
          </p:cNvSpPr>
          <p:nvPr/>
        </p:nvSpPr>
        <p:spPr bwMode="auto">
          <a:xfrm>
            <a:off x="6705600" y="4164013"/>
            <a:ext cx="46450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Regeneracja WP, SP,NP – odpowiednio wysoko, średnio i niskoprężny stopień turbiny. Wykres T-s staje się schodkowy, gdy schładzana jest cała ilość pary. By bardzo dużej ilości upustów  linia 1-2 będzie prawie linią prostą równoległą do linii granicznej . </a:t>
            </a:r>
          </a:p>
        </p:txBody>
      </p:sp>
    </p:spTree>
    <p:extLst>
      <p:ext uri="{BB962C8B-B14F-4D97-AF65-F5344CB8AC3E}">
        <p14:creationId xmlns:p14="http://schemas.microsoft.com/office/powerpoint/2010/main" val="41759828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7264" y="212927"/>
            <a:ext cx="6096000" cy="3512372"/>
          </a:xfrm>
          <a:prstGeom prst="rect">
            <a:avLst/>
          </a:prstGeom>
          <a:blipFill>
            <a:blip r:embed="rId2"/>
            <a:stretch>
              <a:fillRect l="-800" t="-347" r="-100" b="-521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pic>
        <p:nvPicPr>
          <p:cNvPr id="86019" name="Obraz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3695700"/>
            <a:ext cx="283686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Obraz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3725863"/>
            <a:ext cx="283686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Obraz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87388"/>
            <a:ext cx="3579812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237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ytuł 1"/>
          <p:cNvSpPr>
            <a:spLocks noGrp="1" noChangeArrowheads="1"/>
          </p:cNvSpPr>
          <p:nvPr>
            <p:ph type="title"/>
          </p:nvPr>
        </p:nvSpPr>
        <p:spPr>
          <a:xfrm>
            <a:off x="785813" y="365125"/>
            <a:ext cx="7339012" cy="3159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2000" b="1" smtClean="0"/>
              <a:t>Siłownia z upustami  pary  w uproszczony sposób na wykresie i-s</a:t>
            </a:r>
          </a:p>
        </p:txBody>
      </p:sp>
      <p:pic>
        <p:nvPicPr>
          <p:cNvPr id="87043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111250"/>
            <a:ext cx="344328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222375"/>
            <a:ext cx="46243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792" y="4022290"/>
            <a:ext cx="9843090" cy="81096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084431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ytuł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601663"/>
          </a:xfrm>
        </p:spPr>
        <p:txBody>
          <a:bodyPr/>
          <a:lstStyle/>
          <a:p>
            <a:pPr eaLnBrk="1" hangingPunct="1"/>
            <a:r>
              <a:rPr lang="pl-PL" altLang="pl-PL" sz="18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Siłownie rzeczywiste – zastosowanie przegrzewu międzystopniowego </a:t>
            </a:r>
            <a:endParaRPr lang="pl-PL" altLang="pl-PL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4341" y="1096115"/>
            <a:ext cx="6093822" cy="1347805"/>
          </a:xfrm>
          <a:prstGeom prst="rect">
            <a:avLst/>
          </a:prstGeom>
          <a:blipFill>
            <a:blip r:embed="rId2"/>
            <a:stretch>
              <a:fillRect l="-800" t="-905" r="-900" b="-6335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pic>
        <p:nvPicPr>
          <p:cNvPr id="88068" name="Obraz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370138"/>
            <a:ext cx="350043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Obraz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428875"/>
            <a:ext cx="290988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1298" y="5207963"/>
            <a:ext cx="9411788" cy="1027782"/>
          </a:xfrm>
          <a:prstGeom prst="rect">
            <a:avLst/>
          </a:prstGeom>
          <a:blipFill>
            <a:blip r:embed="rId5"/>
            <a:stretch>
              <a:fillRect l="-518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88071" name="pole tekstowe 10"/>
          <p:cNvSpPr txBox="1">
            <a:spLocks noChangeArrowheads="1"/>
          </p:cNvSpPr>
          <p:nvPr/>
        </p:nvSpPr>
        <p:spPr bwMode="auto">
          <a:xfrm>
            <a:off x="157163" y="6183313"/>
            <a:ext cx="120348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400" i="1">
                <a:ea typeface="Calibri" panose="020F0502020204030204" pitchFamily="34" charset="0"/>
                <a:cs typeface="Times New Roman" panose="02020603050405020304" pitchFamily="18" charset="0"/>
              </a:rPr>
              <a:t>Część prezentowanych rysunków pochodzi z notatek nieżyjącego prof. Andrzeja Bucewicza [http://wsa.dbc.wroc.pl/biogramy/dane/647.html], który wykładał na Wydziale Mechaniczno - Energertycznym PWr.</a:t>
            </a:r>
            <a:endParaRPr lang="pl-PL" altLang="pl-PL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502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ytuł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58825"/>
          </a:xfrm>
        </p:spPr>
        <p:txBody>
          <a:bodyPr/>
          <a:lstStyle/>
          <a:p>
            <a:pPr eaLnBrk="1" hangingPunct="1"/>
            <a:r>
              <a:rPr lang="pl-PL" altLang="pl-PL" sz="4000" b="1" smtClean="0"/>
              <a:t>Gospodarka Skojarzona </a:t>
            </a:r>
          </a:p>
        </p:txBody>
      </p:sp>
      <p:sp>
        <p:nvSpPr>
          <p:cNvPr id="89091" name="pole tekstowe 4"/>
          <p:cNvSpPr txBox="1">
            <a:spLocks noChangeArrowheads="1"/>
          </p:cNvSpPr>
          <p:nvPr/>
        </p:nvSpPr>
        <p:spPr bwMode="auto">
          <a:xfrm>
            <a:off x="355600" y="1312863"/>
            <a:ext cx="609441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 b="1">
                <a:ea typeface="Calibri" panose="020F0502020204030204" pitchFamily="34" charset="0"/>
                <a:cs typeface="Times New Roman" panose="02020603050405020304" pitchFamily="18" charset="0"/>
              </a:rPr>
              <a:t>Układ z turbiną przeciwprężną</a:t>
            </a: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 ( siłownie przemysłowe)</a:t>
            </a:r>
          </a:p>
        </p:txBody>
      </p:sp>
      <p:pic>
        <p:nvPicPr>
          <p:cNvPr id="89092" name="Obraz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804863"/>
            <a:ext cx="5853112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pole tekstowe 7"/>
          <p:cNvSpPr txBox="1">
            <a:spLocks noChangeArrowheads="1"/>
          </p:cNvSpPr>
          <p:nvPr/>
        </p:nvSpPr>
        <p:spPr bwMode="auto">
          <a:xfrm>
            <a:off x="355600" y="1657350"/>
            <a:ext cx="6094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Gospodarka skojarzona. Istotą gospodarki skojarzonej jest otrzymanie pracy na turbinie oraz pary o parametrach technologicznych ( nadających się do wykorzystania w procesach technologicznych). </a:t>
            </a:r>
          </a:p>
        </p:txBody>
      </p:sp>
      <p:pic>
        <p:nvPicPr>
          <p:cNvPr id="89094" name="Obraz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3592513"/>
            <a:ext cx="55943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pole tekstowe 10"/>
          <p:cNvSpPr txBox="1">
            <a:spLocks noChangeArrowheads="1"/>
          </p:cNvSpPr>
          <p:nvPr/>
        </p:nvSpPr>
        <p:spPr bwMode="auto">
          <a:xfrm>
            <a:off x="355600" y="4705350"/>
            <a:ext cx="60944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Istotą gospodarki skojarzonej jest także  wykorzystanie ciepła ujemnego  do podgrzewania budynków. W efekcie sprawność skojarzona, rozumiana jako dobroć ( praca + ciepło ujemne  ogrzewające domy ) do ciepła dodatniego jest równa 1.</a:t>
            </a:r>
          </a:p>
        </p:txBody>
      </p:sp>
    </p:spTree>
    <p:extLst>
      <p:ext uri="{BB962C8B-B14F-4D97-AF65-F5344CB8AC3E}">
        <p14:creationId xmlns:p14="http://schemas.microsoft.com/office/powerpoint/2010/main" val="27982259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649288"/>
          </a:xfrm>
        </p:spPr>
        <p:txBody>
          <a:bodyPr>
            <a:normAutofit fontScale="90000"/>
          </a:bodyPr>
          <a:lstStyle/>
          <a:p>
            <a:r>
              <a:rPr lang="pl-PL" altLang="pl-PL" smtClean="0"/>
              <a:t>Obieg ORC oraz Obieg Kaliny</a:t>
            </a:r>
          </a:p>
        </p:txBody>
      </p:sp>
      <p:sp>
        <p:nvSpPr>
          <p:cNvPr id="2051" name="pole tekstowe 4"/>
          <p:cNvSpPr txBox="1">
            <a:spLocks noChangeArrowheads="1"/>
          </p:cNvSpPr>
          <p:nvPr/>
        </p:nvSpPr>
        <p:spPr bwMode="auto">
          <a:xfrm>
            <a:off x="412750" y="1509713"/>
            <a:ext cx="11147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Podstawą działania obiegu ORC (Organic Rankine Cycle) jest zrealizowanie  cyklu parowo -cieczowego – Cyklu Clausiusa-Rankine’a, znanego jako obieg porównawczy klasycznej siłowni parowej ( obieg C-R lub obieg R) Istnieją drobne różnice , które wynikają z doboru czynnika umożliwiającego wykorzystanie niskotemperaturowych źródeł ciepła( ciepła odpadowego, ze źródeł OZE np. ciepła ze źródeł geotermalnych)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Wyróżnia się następujące rodzaje źródeł  ciepła , ze względu na zakres temperatur w których pracuje czynnik roboczy: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Wysokotemperaturowe – zakres temperatur 500-1500 o C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Średniotemperaturowe – zakres temperatur  250-500 o C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Niskotemperaturowe -    zakres temperatur 40-250 o C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Przykładowa najprostsza instalacja ORC , może pracować pobierając energię z ciepła odpadowego i jest podobna do instalacji  C-R z piecem odzysknicowym zamiast parowacza. Przykładowe wykresy obiegu na w układzie T-s składają się z : z dwóch izobar i dwóch izentrop (adiabaty doskonałe) identycznie jak w przypadku klasycznej siłowni parowej.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00790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Użyteczne prawa termodynamiczne</a:t>
            </a:r>
            <a:endParaRPr lang="pl-PL" sz="32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7" y="1103070"/>
            <a:ext cx="5168525" cy="481997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808" y="145458"/>
            <a:ext cx="5486400" cy="32194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956" y="3664542"/>
            <a:ext cx="49625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44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71513" y="35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3075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52425"/>
            <a:ext cx="32194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pole tekstowe 6"/>
          <p:cNvSpPr txBox="1">
            <a:spLocks noChangeArrowheads="1"/>
          </p:cNvSpPr>
          <p:nvPr/>
        </p:nvSpPr>
        <p:spPr bwMode="auto">
          <a:xfrm>
            <a:off x="5254625" y="481013"/>
            <a:ext cx="609441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Czynniki robocze używane w systemach ORC  dobierane są ze względu na  niską/wysoką  temperaturę zawrzenia(wrzenia)  oraz odpowiedni przebieg linii nasycenia . Najlepsza sytuacja  dla siłowni jest  , kiedy czynnik  ma dodatnie nachylenie krzywej nasycenia , ponieważ urządzenie w którym jest rozprężanie czynnika , nie wchodzi w  kontakt z parą nasyconą mokrą. ( jest stale w obrębie pary suchej).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 Po lewej:  szkic instalacji ORC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Poniżej: obieg ORC w układzie T-s dla różnych rodzajów czynnika roboczego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234950" y="4060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3078" name="Obraz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060825"/>
            <a:ext cx="54959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5988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54038" y="36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4099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608138"/>
            <a:ext cx="51530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pole tekstowe 6"/>
          <p:cNvSpPr txBox="1">
            <a:spLocks noChangeArrowheads="1"/>
          </p:cNvSpPr>
          <p:nvPr/>
        </p:nvSpPr>
        <p:spPr bwMode="auto">
          <a:xfrm>
            <a:off x="6094413" y="2147888"/>
            <a:ext cx="609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Szkic instalacji obiegu ORC z regeneratorem  ciepła</a:t>
            </a:r>
          </a:p>
        </p:txBody>
      </p:sp>
    </p:spTree>
    <p:extLst>
      <p:ext uri="{BB962C8B-B14F-4D97-AF65-F5344CB8AC3E}">
        <p14:creationId xmlns:p14="http://schemas.microsoft.com/office/powerpoint/2010/main" val="21239424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4"/>
          <p:cNvSpPr txBox="1">
            <a:spLocks noChangeArrowheads="1"/>
          </p:cNvSpPr>
          <p:nvPr/>
        </p:nvSpPr>
        <p:spPr bwMode="auto">
          <a:xfrm>
            <a:off x="68263" y="544513"/>
            <a:ext cx="1161415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OBIEG KALINY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Obieg Kaliny został opracowany w 1970 r. przez inż. Aleksandra Kalinę( Rosjanin) i był dedykowany do wykorzystania w nim jako czynnika roboczego-wody amoniakalnej.  Czynnikiem roboczym jest zatem woda i amoniak. Pracuje w zakresie niskotemperaturowym. Obieg znalazł zastosowanie w  elektrowniach geotermalnych w których wody w źródle nie przekraczają 100 </a:t>
            </a:r>
            <a:r>
              <a:rPr lang="pl-PL" alt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oC.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 porównaniu do obiegu ORC , wydajność w obiegu Kaliny jest 10-60 x większa . </a:t>
            </a:r>
            <a:r>
              <a:rPr lang="pl-PL" alt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Niedogodność to 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amoniak NH3, który zaliczany jest do trucizn metabolicznych, jest korozyjny (alkaliczny), łatwo palny.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Klucz </a:t>
            </a:r>
            <a:r>
              <a:rPr lang="pl-PL" alt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tego obiegu tkwi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tym, ze  mieszanina wody z amoniakiem  jest bardzo łatwo parująca, a dokładniej – szybciej paruje amoniak i może służyć do napędu turbiny w niskich temperaturach, natomiast woda  jest tylko nośnikiem , w której amoniak bardzo łatwo się rozpuszcza.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Bardzo łatwo można zamontować regeneratory ciepła , w różnych miejscach obiegu.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Podsumowując: w obiegu Kaliny wykorzystywany jest roztwór dwóch czynników o różnej „odległej od siebie” temperaturze </a:t>
            </a:r>
            <a:r>
              <a:rPr lang="pl-PL" alt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zawrzenia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(wrzenia), zatem sama substancja nie ma określonego punktu wrzenia.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971432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8750" y="176213"/>
            <a:ext cx="9380538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6147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76213"/>
            <a:ext cx="3649663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pole tekstowe 6"/>
          <p:cNvSpPr txBox="1">
            <a:spLocks noChangeArrowheads="1"/>
          </p:cNvSpPr>
          <p:nvPr/>
        </p:nvSpPr>
        <p:spPr bwMode="auto">
          <a:xfrm>
            <a:off x="3808413" y="877888"/>
            <a:ext cx="7832725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Woda geotermalna oddaje ciepło w wymienniku GHE , który jest parowaczem mieszaniny wody i amoniaku  ( odpowiednik kotła </a:t>
            </a:r>
            <a:r>
              <a:rPr lang="pl-PL" alt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odzyskownicowego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 Podgrzana woda trafia do separatora . Uwolniony amoniak wykonuje pracę na turbinie i trafia do węzła W. Równolegle woda ( bez amoniaku, bo ten wyparował) o wysokiej temperaturze przepływa przez wysokoprężny regenerator HT, oddaje swoje ciepło i także trafia do węzła W, gdzie łączy się z amoniakiem , który wykonał już pracę na turbinie. Taka mieszanina trafia do niskoprężnego regeneratora LT, gdzie w dalszym ciągu mieszanina oddaje swoje ciepło, a potem przepływa ona przez skraplacz  współpracujący w tym przypadku z chłodnią kominową.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alt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skraplaczu czynnik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roboczy staje się cieczą – kondensatem zawierającym rozpuszczony w sobie </a:t>
            </a:r>
            <a:r>
              <a:rPr lang="pl-PL" alt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amoniak,   i potem pompą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skroplin jest kierowany , w celu częściowego podgrzania  najpierw do niskoprężnego LT , a potem do wysokoprężnego HT i w końcu do GHE.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Obieg Kaliny charakteryzuje się dużymi  możliwościami zastosowania regeneracji ciepła i w konsekwencji dużym zmniejszeniem różnicy entropii pomiędzy substancjami ( zmniejszenie punktu „</a:t>
            </a:r>
            <a:r>
              <a:rPr lang="pl-PL" alt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pinch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-point” w rozumieniu p-u max zbliżenia temperatur) 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</a:t>
            </a:r>
            <a:r>
              <a:rPr lang="pl-PL" alt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zawrzenia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mieszanki wody i amoniaku zależy od udziałów wagowych poszczególnych czynników. Zwykle stosunek udziału </a:t>
            </a:r>
            <a:r>
              <a:rPr lang="pl-PL" alt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amoniaku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wody jest jak: 70% </a:t>
            </a:r>
            <a:r>
              <a:rPr lang="pl-PL" alt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Monopolistą wdrażania  tego obiegu jest amerykańska firma: Energy INC</a:t>
            </a:r>
          </a:p>
        </p:txBody>
      </p:sp>
      <p:sp>
        <p:nvSpPr>
          <p:cNvPr id="6149" name="pole tekstowe 8"/>
          <p:cNvSpPr txBox="1">
            <a:spLocks noChangeArrowheads="1"/>
          </p:cNvSpPr>
          <p:nvPr/>
        </p:nvSpPr>
        <p:spPr bwMode="auto">
          <a:xfrm>
            <a:off x="371475" y="5070475"/>
            <a:ext cx="609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Times New Roman" panose="02020603050405020304" pitchFamily="18" charset="0"/>
                <a:cs typeface="Times New Roman" panose="02020603050405020304" pitchFamily="18" charset="0"/>
              </a:rPr>
              <a:t>Działanie Obiegu Kaliny ( schemat instalacji z obiegiem Kaliny)</a:t>
            </a:r>
          </a:p>
        </p:txBody>
      </p:sp>
    </p:spTree>
    <p:extLst>
      <p:ext uri="{BB962C8B-B14F-4D97-AF65-F5344CB8AC3E}">
        <p14:creationId xmlns:p14="http://schemas.microsoft.com/office/powerpoint/2010/main" val="30161333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ole tekstowe 4"/>
          <p:cNvSpPr txBox="1">
            <a:spLocks noChangeArrowheads="1"/>
          </p:cNvSpPr>
          <p:nvPr/>
        </p:nvSpPr>
        <p:spPr bwMode="auto">
          <a:xfrm>
            <a:off x="696913" y="1712913"/>
            <a:ext cx="101584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Ogólnie wyróżnia się  2 rodzaje elektrowni geotermalnych: parowe i binarne</a:t>
            </a: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Elektrownie binarne są to systemy do produkcji energii elektrycznej, wykorzystujące 2 różne płyny, które są oddzielone od siebie hydraulicznie ( nie mieszają się). Pierwszym z nich jest woda geotermalna dostarczająca ciepło, a drugim czynnik roboczy rozprężający się na turbinie. W elektrowniach binarnych często realizowane są trzy obiegi: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wody geotermalnej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czynnika roboczego  w  którym proces </a:t>
            </a:r>
            <a:r>
              <a:rPr lang="pl-PL" alt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zawrzenia</a:t>
            </a: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dokonuje się w </a:t>
            </a:r>
            <a:r>
              <a:rPr lang="pl-PL" alt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stosunkowo </a:t>
            </a: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niskiej temperaturze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pary , która napędza turbinę.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Elektrownie parowe to głównie elektrownie z obiegiem C-R, w których następuje pobór pary suchej wprost z </a:t>
            </a:r>
            <a:r>
              <a:rPr lang="pl-PL" alt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otworu geotermalnego. </a:t>
            </a: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po wykonaniu pracy na turbinie i schłodzeniu jest ponownie zatłaczana  do odwiertów geotermalnych.  Złoża tego typu znajdują się w </a:t>
            </a:r>
            <a:r>
              <a:rPr lang="pl-PL" alt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Lardello</a:t>
            </a: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(Włochy, eksploatacja  od 1904). Obecnie wydobycie pary </a:t>
            </a:r>
            <a:r>
              <a:rPr lang="pl-PL" altLang="pl-PL" sz="1600">
                <a:latin typeface="Times New Roman" panose="02020603050405020304" pitchFamily="18" charset="0"/>
                <a:cs typeface="Times New Roman" panose="02020603050405020304" pitchFamily="18" charset="0"/>
              </a:rPr>
              <a:t>jest </a:t>
            </a:r>
            <a:r>
              <a:rPr lang="pl-PL" altLang="pl-PL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na </a:t>
            </a: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obszarze około 350 km (para nasycona sucha p=2-18 bar, t=150-270 o C). Parę wydobywa się 200 otworami z głębokości 500-3500 m. Pracuje tu 21 elektrowni o łącznej mocy P=594,5 MW, co stanowi 10% całkowitej produkcji prądu elektrycznego, przy wykorzystaniu energii geotermalnej.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Drugim miejscem o podobnych walorach jest The </a:t>
            </a:r>
            <a:r>
              <a:rPr lang="pl-PL" alt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Geysers</a:t>
            </a: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Kalifornii. </a:t>
            </a:r>
          </a:p>
        </p:txBody>
      </p:sp>
    </p:spTree>
    <p:extLst>
      <p:ext uri="{BB962C8B-B14F-4D97-AF65-F5344CB8AC3E}">
        <p14:creationId xmlns:p14="http://schemas.microsoft.com/office/powerpoint/2010/main" val="308957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329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Mieszaniny Gazów </a:t>
            </a:r>
            <a:r>
              <a:rPr lang="pl-PL" sz="3200" b="1" dirty="0" smtClean="0"/>
              <a:t>Doskonałych –definicje i pojęcia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6" y="728420"/>
            <a:ext cx="5067300" cy="1790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7595"/>
            <a:ext cx="5057775" cy="46196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344" y="5593435"/>
            <a:ext cx="5219700" cy="9715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96" y="2618796"/>
            <a:ext cx="4943475" cy="657225"/>
          </a:xfrm>
          <a:prstGeom prst="rect">
            <a:avLst/>
          </a:prstGeom>
        </p:spPr>
      </p:pic>
      <p:pic>
        <p:nvPicPr>
          <p:cNvPr id="9" name="Obraz 8" descr="C:\Users\Ewaa\Desktop\a_błyskawice\20170314_0907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9" y="3375697"/>
            <a:ext cx="2909483" cy="152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951" y="3609168"/>
            <a:ext cx="762000" cy="2286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951" y="4170915"/>
            <a:ext cx="1228725" cy="4572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358" y="5124880"/>
            <a:ext cx="50101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4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02051" y="163648"/>
            <a:ext cx="7437895" cy="51827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 smtClean="0"/>
              <a:t>Wielkości i związki charakteryzujące mieszaniny 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1" y="558101"/>
            <a:ext cx="4552950" cy="26765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774" y="843245"/>
            <a:ext cx="5000625" cy="2552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10" y="3234626"/>
            <a:ext cx="4562475" cy="19335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59" y="5168201"/>
            <a:ext cx="4524375" cy="16097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998" y="3557264"/>
            <a:ext cx="48387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62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Związki charakteryzujące mieszaniny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999" y="821410"/>
            <a:ext cx="6572896" cy="58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55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3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5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r>
              <a:rPr lang="pl-PL" b="1" dirty="0"/>
              <a:t>Energia, praca, ciepło </a:t>
            </a:r>
            <a:endParaRPr lang="pl-PL" dirty="0"/>
          </a:p>
          <a:p>
            <a:pPr lvl="0"/>
            <a:r>
              <a:rPr lang="pl-PL" dirty="0"/>
              <a:t>Pojęcie energii</a:t>
            </a:r>
          </a:p>
          <a:p>
            <a:pPr lvl="0"/>
            <a:r>
              <a:rPr lang="pl-PL" dirty="0"/>
              <a:t>Pojęcie pracy w termodynamice, praca absolutna, praca techniczna, praca użyteczna</a:t>
            </a:r>
          </a:p>
          <a:p>
            <a:r>
              <a:rPr lang="pl-PL" dirty="0"/>
              <a:t>Ciepło, ciepło właściwe, ciepło </a:t>
            </a:r>
            <a:r>
              <a:rPr lang="pl-PL" dirty="0" smtClean="0"/>
              <a:t>jednostkowe</a:t>
            </a:r>
          </a:p>
          <a:p>
            <a:r>
              <a:rPr lang="pl-PL" dirty="0" smtClean="0"/>
              <a:t>I Zasada Termodynamiki</a:t>
            </a:r>
          </a:p>
          <a:p>
            <a:r>
              <a:rPr lang="pl-PL" dirty="0" smtClean="0"/>
              <a:t>Energia wewnętrzna </a:t>
            </a:r>
          </a:p>
          <a:p>
            <a:r>
              <a:rPr lang="pl-PL" dirty="0" smtClean="0"/>
              <a:t>Entalpia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69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3365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/>
              <a:t>Pojęcia wstępne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8" y="798490"/>
            <a:ext cx="5128427" cy="4816699"/>
          </a:xfrm>
          <a:prstGeom prst="rect">
            <a:avLst/>
          </a:prstGeom>
        </p:spPr>
      </p:pic>
      <p:pic>
        <p:nvPicPr>
          <p:cNvPr id="5" name="Obraz 4" descr="C:\Users\Ewa Pelińska-Olko\Desktop\termodyn. wyk\20170320_0946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29" y="798490"/>
            <a:ext cx="3297089" cy="18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Ewa Pelińska-Olko\Desktop\termodyn. wyk\20170320_1005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0" y="2769906"/>
            <a:ext cx="3220438" cy="1750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1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83839" cy="43336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Rodzaje pracy w termodynamice</a:t>
            </a:r>
            <a:endParaRPr lang="pl-PL" sz="32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7" y="966853"/>
            <a:ext cx="5956902" cy="4326363"/>
          </a:xfrm>
          <a:prstGeom prst="rect">
            <a:avLst/>
          </a:prstGeom>
        </p:spPr>
      </p:pic>
      <p:pic>
        <p:nvPicPr>
          <p:cNvPr id="6" name="Obraz 5" descr="C:\Users\Ewa Pelińska-Olko\Desktop\termodyn. wyk\20170320_1046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079" y="207000"/>
            <a:ext cx="3465830" cy="19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155" y="2324813"/>
            <a:ext cx="5389057" cy="1699543"/>
          </a:xfrm>
          <a:prstGeom prst="rect">
            <a:avLst/>
          </a:prstGeom>
        </p:spPr>
      </p:pic>
      <p:pic>
        <p:nvPicPr>
          <p:cNvPr id="8" name="Obraz 7" descr="C:\Users\Ewa Pelińska-Olko\Desktop\termodyn. wyk\20170320_1245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062" y="4192719"/>
            <a:ext cx="4051863" cy="2301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033" y="5550679"/>
            <a:ext cx="4819650" cy="12192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841" y="4854479"/>
            <a:ext cx="34575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75" y="322643"/>
            <a:ext cx="6524625" cy="46672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50" y="874086"/>
            <a:ext cx="644842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6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3341" y="146185"/>
            <a:ext cx="10220459" cy="703821"/>
          </a:xfrm>
        </p:spPr>
        <p:txBody>
          <a:bodyPr>
            <a:normAutofit/>
          </a:bodyPr>
          <a:lstStyle/>
          <a:p>
            <a:r>
              <a:rPr lang="pl-PL" sz="3200" dirty="0" smtClean="0"/>
              <a:t>                                Ciepło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8" y="698277"/>
            <a:ext cx="5252050" cy="14267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76" y="2216575"/>
            <a:ext cx="4943475" cy="23050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939" y="2369713"/>
            <a:ext cx="5067300" cy="39147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318" y="4915437"/>
            <a:ext cx="895350" cy="762000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3" y="4521625"/>
            <a:ext cx="3952313" cy="212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570" y="191976"/>
            <a:ext cx="5086350" cy="9048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356" y="1087796"/>
            <a:ext cx="504825" cy="3238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289" y="1514442"/>
            <a:ext cx="4800600" cy="75247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6125" y="1054224"/>
            <a:ext cx="168592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42" y="262140"/>
            <a:ext cx="5953125" cy="2933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48" y="3402840"/>
            <a:ext cx="57721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51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760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Różnica pomiędzy ciepłem właściwym przy stałym ciśnieniu i ciepłem właściwym przy stałej objętości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0" y="1087782"/>
            <a:ext cx="4673600" cy="349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870" y="1859320"/>
            <a:ext cx="50863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4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77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I Zasada Termodynamiki</a:t>
            </a:r>
            <a:endParaRPr lang="pl-PL" sz="3200" b="1" dirty="0"/>
          </a:p>
        </p:txBody>
      </p:sp>
      <p:pic>
        <p:nvPicPr>
          <p:cNvPr id="4" name="Obraz 3" descr="C:\Users\Ewa Pelińska-Olko\Desktop\termodyn. wyk\20170330_115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8" y="1016295"/>
            <a:ext cx="4916170" cy="276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862886"/>
            <a:ext cx="6343650" cy="1295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8690"/>
            <a:ext cx="6172200" cy="40767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4206523"/>
            <a:ext cx="3048000" cy="8286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29" y="5399065"/>
            <a:ext cx="63627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4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459123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                                Pojęcie entalpii</a:t>
            </a:r>
            <a:endParaRPr lang="pl-PL" sz="3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46" y="775582"/>
            <a:ext cx="3267075" cy="6191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4" y="1884004"/>
            <a:ext cx="6257925" cy="54292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0" y="2573754"/>
            <a:ext cx="4310380" cy="322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94" y="5947014"/>
            <a:ext cx="5724525" cy="9525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287" y="3279855"/>
            <a:ext cx="4371975" cy="361950"/>
          </a:xfrm>
          <a:prstGeom prst="rect">
            <a:avLst/>
          </a:prstGeom>
        </p:spPr>
      </p:pic>
      <p:pic>
        <p:nvPicPr>
          <p:cNvPr id="9" name="Obraz 8" descr="C:\Users\Ewa Pelińska-Olko\Desktop\termodyn. wyk\20170331_1314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35" y="139031"/>
            <a:ext cx="5066665" cy="284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500" y="3844690"/>
            <a:ext cx="63055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668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Bilans energii dla układu otwartego (przepływowego) w stanie ustalonym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 descr="C:\Users\Ewa Pelińska-Olko\Desktop\termodyn. wyk\20170331_1345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978794"/>
            <a:ext cx="552069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78794"/>
            <a:ext cx="6086475" cy="2438400"/>
          </a:xfrm>
          <a:prstGeom prst="rect">
            <a:avLst/>
          </a:prstGeom>
        </p:spPr>
      </p:pic>
      <p:pic>
        <p:nvPicPr>
          <p:cNvPr id="7" name="Obraz 6" descr="C:\Users\Ewa Pelińska-Olko\AppData\Local\Microsoft\Windows\Temporary Internet Files\Content.Word\20170403_1103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10" y="3697564"/>
            <a:ext cx="5457825" cy="306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52" y="4317270"/>
            <a:ext cx="57531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0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2" y="278304"/>
            <a:ext cx="6534150" cy="40862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77" y="230679"/>
            <a:ext cx="6276975" cy="41338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561" y="4856542"/>
            <a:ext cx="61055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90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15"/>
            <a:ext cx="6553200" cy="34480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996" y="95115"/>
            <a:ext cx="6086475" cy="38385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472" y="4648401"/>
            <a:ext cx="61722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3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5050" cy="30289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09" y="154278"/>
            <a:ext cx="6267450" cy="4076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18" y="4624454"/>
            <a:ext cx="60007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15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</a:t>
            </a:r>
            <a:r>
              <a:rPr lang="pl-PL" dirty="0"/>
              <a:t>4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r>
              <a:rPr lang="pl-PL" b="1" dirty="0" smtClean="0"/>
              <a:t>Przemiany charakterystyczne gazów doskonałych</a:t>
            </a:r>
            <a:endParaRPr lang="pl-PL" dirty="0"/>
          </a:p>
          <a:p>
            <a:pPr lvl="0"/>
            <a:r>
              <a:rPr lang="pl-PL" dirty="0" smtClean="0"/>
              <a:t>Rodzaje </a:t>
            </a:r>
            <a:r>
              <a:rPr lang="pl-PL" dirty="0"/>
              <a:t>przemiana: równowagowa, odwracalna, nieodwracalna</a:t>
            </a:r>
          </a:p>
          <a:p>
            <a:pPr lvl="0"/>
            <a:r>
              <a:rPr lang="pl-PL" dirty="0"/>
              <a:t>Przemiany charakterystyczne: izobaryczna, izochoryczna, izotermiczna, izentropowa</a:t>
            </a:r>
          </a:p>
          <a:p>
            <a:r>
              <a:rPr lang="pl-PL" dirty="0"/>
              <a:t>(</a:t>
            </a:r>
            <a:r>
              <a:rPr lang="pl-PL" dirty="0" smtClean="0"/>
              <a:t>adiabata </a:t>
            </a:r>
            <a:r>
              <a:rPr lang="pl-PL" dirty="0"/>
              <a:t>doskonała) , przemiana politropowa- opis matematyczny w tym: Równanie Clapeyrona, I ZT dla poszczególnych przemian</a:t>
            </a:r>
            <a:r>
              <a:rPr lang="pl-PL" dirty="0" smtClean="0"/>
              <a:t>.</a:t>
            </a:r>
          </a:p>
          <a:p>
            <a:r>
              <a:rPr lang="pl-PL" dirty="0" smtClean="0"/>
              <a:t>Przemiana politropowa na płaszczyźnie p-v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98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Przemiana termodynamiczna</a:t>
            </a:r>
            <a:r>
              <a:rPr lang="pl-PL" sz="3200" dirty="0"/>
              <a:t> </a:t>
            </a: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936263"/>
            <a:ext cx="3886529" cy="249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50" y="936263"/>
            <a:ext cx="553402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8" y="4326495"/>
            <a:ext cx="4441190" cy="190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054"/>
          </a:xfrm>
        </p:spPr>
        <p:txBody>
          <a:bodyPr>
            <a:normAutofit fontScale="90000"/>
          </a:bodyPr>
          <a:lstStyle/>
          <a:p>
            <a:r>
              <a:rPr lang="pl-PL" sz="3200" b="1" dirty="0"/>
              <a:t>Matematyczny opis gazów doskonałych  w poszczególnych przemianach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00" y="1208689"/>
            <a:ext cx="5877093" cy="268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50" y="3981063"/>
            <a:ext cx="65055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5762" y="365125"/>
            <a:ext cx="10478037" cy="88412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/>
              <a:t>Opis Układu Termodynamicznego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0" y="1154872"/>
            <a:ext cx="6143625" cy="32861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80" y="4545504"/>
            <a:ext cx="5657850" cy="10382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471" y="1249250"/>
            <a:ext cx="2867494" cy="27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827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                        Przemiana izobaryczna </a:t>
            </a:r>
            <a:br>
              <a:rPr lang="pl-PL" sz="3200" b="1" dirty="0" smtClean="0"/>
            </a:br>
            <a:r>
              <a:rPr lang="pl-PL" sz="3200" b="1" dirty="0" smtClean="0"/>
              <a:t>                                        </a:t>
            </a:r>
            <a:r>
              <a:rPr lang="pl-PL" sz="3200" i="1" dirty="0" smtClean="0"/>
              <a:t>p=</a:t>
            </a:r>
            <a:r>
              <a:rPr lang="pl-PL" sz="3200" i="1" dirty="0" err="1" smtClean="0"/>
              <a:t>const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35" y="141669"/>
            <a:ext cx="4486275" cy="29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11" y="843783"/>
            <a:ext cx="3810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07" y="3190875"/>
            <a:ext cx="55626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5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             Przemiana izochoryczna</a:t>
            </a:r>
            <a:br>
              <a:rPr lang="pl-PL" sz="3200" b="1" dirty="0" smtClean="0"/>
            </a:br>
            <a:r>
              <a:rPr lang="pl-PL" sz="3200" b="1" dirty="0" smtClean="0"/>
              <a:t>                        </a:t>
            </a:r>
            <a:r>
              <a:rPr lang="pl-PL" sz="3200" i="1" dirty="0" smtClean="0"/>
              <a:t>v=</a:t>
            </a:r>
            <a:r>
              <a:rPr lang="pl-PL" sz="3200" i="1" dirty="0" err="1" smtClean="0"/>
              <a:t>const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80" y="89480"/>
            <a:ext cx="4562475" cy="318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2" y="688921"/>
            <a:ext cx="43434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69" y="3813121"/>
            <a:ext cx="45053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5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 </a:t>
            </a:r>
            <a:r>
              <a:rPr lang="pl-PL" dirty="0"/>
              <a:t/>
            </a:r>
            <a:br>
              <a:rPr lang="pl-PL" dirty="0"/>
            </a:br>
            <a:r>
              <a:rPr lang="pl-PL" sz="3600" b="1" dirty="0"/>
              <a:t>Przemiana izotermiczna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i="1" dirty="0"/>
              <a:t>T=</a:t>
            </a:r>
            <a:r>
              <a:rPr lang="pl-PL" sz="3600" i="1" dirty="0" err="1"/>
              <a:t>const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01" y="199696"/>
            <a:ext cx="3240799" cy="240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3" y="1204092"/>
            <a:ext cx="53149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794" y="2895765"/>
            <a:ext cx="54006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5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>              Przemiana </a:t>
            </a:r>
            <a:r>
              <a:rPr lang="pl-PL" sz="3600" b="1" dirty="0"/>
              <a:t>izentropowa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/>
              <a:t>             </a:t>
            </a:r>
            <a:r>
              <a:rPr lang="pl-PL" sz="3600" i="1" dirty="0" smtClean="0"/>
              <a:t>S=</a:t>
            </a:r>
            <a:r>
              <a:rPr lang="pl-PL" sz="3600" i="1" dirty="0" err="1" smtClean="0"/>
              <a:t>const</a:t>
            </a:r>
            <a:r>
              <a:rPr lang="pl-PL" sz="3600" i="1" dirty="0" smtClean="0"/>
              <a:t> </a:t>
            </a:r>
            <a:r>
              <a:rPr lang="pl-PL" sz="3600" i="1" dirty="0"/>
              <a:t>( entropia jest stała 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37" y="273434"/>
            <a:ext cx="4292130" cy="278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4" y="1023281"/>
            <a:ext cx="494347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58" y="3429000"/>
            <a:ext cx="5867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570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Wyprowadzenie wzoru na adiabatę doskonałą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70" y="1110355"/>
            <a:ext cx="5412544" cy="54469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668" y="1479078"/>
            <a:ext cx="41624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54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2700" b="1" dirty="0" smtClean="0"/>
              <a:t>Pierwsza </a:t>
            </a:r>
            <a:r>
              <a:rPr lang="pl-PL" sz="2700" b="1" dirty="0"/>
              <a:t>Zasada Termodynamiki dla przemian charakterystycznych, konsekwencje zastosowania Pierwszej Zasady Termodynamiki dla przemian charakterystycznych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6" y="1597737"/>
            <a:ext cx="42862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6" y="2701487"/>
            <a:ext cx="3790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3" y="4132865"/>
            <a:ext cx="503872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29" y="1136760"/>
            <a:ext cx="46291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36" y="3761390"/>
            <a:ext cx="64389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Łącznik prostoliniowy 6"/>
          <p:cNvCxnSpPr>
            <a:stCxn id="7173" idx="2"/>
          </p:cNvCxnSpPr>
          <p:nvPr/>
        </p:nvCxnSpPr>
        <p:spPr>
          <a:xfrm>
            <a:off x="8334704" y="3622785"/>
            <a:ext cx="13753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3429000" y="6361715"/>
            <a:ext cx="7946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>
            <a:off x="7587343" y="6733190"/>
            <a:ext cx="16981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889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                    Przemiana </a:t>
            </a:r>
            <a:r>
              <a:rPr lang="pl-PL" sz="3200" b="1" dirty="0"/>
              <a:t>politropowa </a:t>
            </a:r>
            <a:endParaRPr lang="pl-PL" sz="3200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32" y="453104"/>
            <a:ext cx="3971104" cy="212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5" y="935914"/>
            <a:ext cx="526732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87060"/>
            <a:ext cx="45148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0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221" y="64581"/>
            <a:ext cx="10515600" cy="35980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Przykładowe zadanie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54" y="881448"/>
            <a:ext cx="4307004" cy="54822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18" y="1325845"/>
            <a:ext cx="3924300" cy="14859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343" y="0"/>
            <a:ext cx="475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43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5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pPr lvl="0"/>
            <a:r>
              <a:rPr lang="pl-PL" b="1" dirty="0"/>
              <a:t>Druga Zasada Termodynamiki  II </a:t>
            </a:r>
            <a:r>
              <a:rPr lang="pl-PL" b="1" dirty="0" smtClean="0"/>
              <a:t>ZT </a:t>
            </a:r>
            <a:endParaRPr lang="pl-PL" b="1" dirty="0"/>
          </a:p>
          <a:p>
            <a:pPr lvl="0"/>
            <a:r>
              <a:rPr lang="pl-PL" dirty="0" smtClean="0"/>
              <a:t>Entropia </a:t>
            </a:r>
            <a:endParaRPr lang="pl-PL" dirty="0"/>
          </a:p>
          <a:p>
            <a:pPr lvl="0"/>
            <a:r>
              <a:rPr lang="pl-PL" dirty="0"/>
              <a:t>Wykres T-s </a:t>
            </a:r>
          </a:p>
          <a:p>
            <a:pPr lvl="0"/>
            <a:r>
              <a:rPr lang="pl-PL" dirty="0" smtClean="0"/>
              <a:t>Obiegi </a:t>
            </a:r>
            <a:endParaRPr lang="pl-PL" dirty="0"/>
          </a:p>
          <a:p>
            <a:pPr lvl="0"/>
            <a:r>
              <a:rPr lang="pl-PL" dirty="0"/>
              <a:t>Procesy </a:t>
            </a:r>
            <a:r>
              <a:rPr lang="pl-PL" dirty="0" smtClean="0"/>
              <a:t>nieodwracalne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11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44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II Zasada Termodynamiki  - </a:t>
            </a:r>
            <a:r>
              <a:rPr lang="pl-PL" sz="3200" b="1" dirty="0" smtClean="0"/>
              <a:t>pierwsze sformułowania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2963"/>
            <a:ext cx="103917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6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b="1" dirty="0" smtClean="0"/>
              <a:t>Parametry stanu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184521"/>
            <a:ext cx="5886450" cy="3381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65" y="4822534"/>
            <a:ext cx="5667375" cy="15144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5" y="2680617"/>
            <a:ext cx="56483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0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8645" y="0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pl-PL" sz="2200" b="1" dirty="0"/>
              <a:t>Co to jest  przemiana  odwracalna?</a:t>
            </a:r>
            <a:br>
              <a:rPr lang="pl-PL" sz="2200" b="1" dirty="0"/>
            </a:br>
            <a:r>
              <a:rPr lang="pl-PL" sz="2200" b="1" dirty="0"/>
              <a:t>Co to jest entropia?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" y="685061"/>
            <a:ext cx="6241334" cy="303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" y="3672709"/>
            <a:ext cx="6181857" cy="126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08" y="714622"/>
            <a:ext cx="4231728" cy="201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77" y="2920234"/>
            <a:ext cx="431958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951" y="4519532"/>
            <a:ext cx="1735684" cy="54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772" y="5064073"/>
            <a:ext cx="1504456" cy="48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13" y="5732775"/>
            <a:ext cx="6751350" cy="7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9" y="5064073"/>
            <a:ext cx="5414301" cy="91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443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76280"/>
          </a:xfrm>
        </p:spPr>
        <p:txBody>
          <a:bodyPr>
            <a:normAutofit fontScale="90000"/>
          </a:bodyPr>
          <a:lstStyle/>
          <a:p>
            <a:r>
              <a:rPr lang="pl-PL" sz="2000" dirty="0" smtClean="0"/>
              <a:t>Wykresy entropii (zastosowanie </a:t>
            </a:r>
            <a:r>
              <a:rPr lang="pl-PL" sz="2000" dirty="0"/>
              <a:t>entropii</a:t>
            </a:r>
            <a:r>
              <a:rPr lang="pl-PL" sz="2000" dirty="0" smtClean="0"/>
              <a:t>)----- </a:t>
            </a:r>
            <a:r>
              <a:rPr lang="pl-PL" sz="2000" dirty="0"/>
              <a:t>https://pbc.gda.pl/Content/4098/pbc_termodynamika.pdf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9" y="1016600"/>
            <a:ext cx="4332087" cy="2336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1016600"/>
            <a:ext cx="4229100" cy="45148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337" y="970519"/>
            <a:ext cx="3552825" cy="22574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799" y="3613965"/>
            <a:ext cx="3009900" cy="22002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89" y="4145950"/>
            <a:ext cx="2562225" cy="219075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930876" y="4145950"/>
            <a:ext cx="2800865" cy="23784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/>
          <p:cNvCxnSpPr/>
          <p:nvPr/>
        </p:nvCxnSpPr>
        <p:spPr>
          <a:xfrm>
            <a:off x="930876" y="4145950"/>
            <a:ext cx="28750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3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034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II Zasada Termodynamiki (IIZT</a:t>
            </a:r>
            <a:r>
              <a:rPr lang="pl-PL" sz="3600" b="1" dirty="0" smtClean="0"/>
              <a:t>) – sformułowanie matematyczne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05836" y="549866"/>
            <a:ext cx="2739390" cy="36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" y="706329"/>
            <a:ext cx="6389468" cy="43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471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264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Obieg termodynamiczny</a:t>
            </a:r>
            <a:endParaRPr lang="pl-PL" sz="32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9" y="945931"/>
            <a:ext cx="6994655" cy="15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23" y="2382858"/>
            <a:ext cx="2382520" cy="190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01" y="4681209"/>
            <a:ext cx="53435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844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Obiegi prawo- i lewo-bieżne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18" y="253388"/>
            <a:ext cx="2274570" cy="25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87" y="253388"/>
            <a:ext cx="2465705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8" y="4209557"/>
            <a:ext cx="5022754" cy="236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1" y="3134124"/>
            <a:ext cx="5614329" cy="65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09" y="3106711"/>
            <a:ext cx="5619750" cy="86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09" y="4374259"/>
            <a:ext cx="5672342" cy="203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274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Obieg Carnota jako przykład obiegu prawo-bieżnego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2" y="1092091"/>
            <a:ext cx="3438985" cy="276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1" y="4000500"/>
            <a:ext cx="5924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89" y="1055305"/>
            <a:ext cx="5963666" cy="115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538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>Uwaga! Na następnych zajęciach będziemy korzystać z wykresu </a:t>
            </a:r>
            <a:r>
              <a:rPr lang="pl-PL" sz="2400" dirty="0"/>
              <a:t>entropia –entalpia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https://</a:t>
            </a:r>
            <a:r>
              <a:rPr lang="pl-PL" sz="2400" dirty="0" smtClean="0">
                <a:hlinkClick r:id="rId2"/>
              </a:rPr>
              <a:t>www.empik.com/wykres-entalpia-entropia-dla-pary-wodnej-do-1000-c-i-95-mpa-wukalowicz-m-p,p1214289254,ksiazka-p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hlinkClick r:id="rId3"/>
              </a:rPr>
              <a:t>https://</a:t>
            </a:r>
            <a:r>
              <a:rPr lang="pl-PL" sz="2400" dirty="0" smtClean="0">
                <a:hlinkClick r:id="rId3"/>
              </a:rPr>
              <a:t>www.ceneo.pl/54212722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838200" y="1629718"/>
            <a:ext cx="6127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http://</a:t>
            </a:r>
            <a:r>
              <a:rPr lang="pl-PL" dirty="0" smtClean="0">
                <a:hlinkClick r:id="rId4"/>
              </a:rPr>
              <a:t>www.e-synergia.eu/arch/blog.php?post=01022014-calc</a:t>
            </a:r>
            <a:r>
              <a:rPr lang="pl-PL" dirty="0" smtClean="0"/>
              <a:t>  </a:t>
            </a:r>
          </a:p>
          <a:p>
            <a:r>
              <a:rPr lang="pl-PL" dirty="0" smtClean="0"/>
              <a:t> zaawansowany kalkulator parametrów termodynamicznych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00216" y="26399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5"/>
              </a:rPr>
              <a:t>http://home.agh.edu.pl/~siwek/Maszyny_I_Urzadzenia_Energetyczne_2017/Z.4.%</a:t>
            </a:r>
            <a:r>
              <a:rPr lang="pl-PL" dirty="0" smtClean="0">
                <a:hlinkClick r:id="rId5"/>
              </a:rPr>
              <a:t>20Energetyka%20parowa/Wykres%20i%20tablice.pdf</a:t>
            </a:r>
            <a:endParaRPr lang="pl-PL" dirty="0" smtClean="0"/>
          </a:p>
          <a:p>
            <a:r>
              <a:rPr lang="pl-PL" dirty="0" smtClean="0"/>
              <a:t>Parametry wody na linii granicznej x=1,x=0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5834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6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/>
          </a:bodyPr>
          <a:lstStyle/>
          <a:p>
            <a:r>
              <a:rPr lang="pl-PL" dirty="0" smtClean="0"/>
              <a:t>Zagadnienia</a:t>
            </a:r>
          </a:p>
          <a:p>
            <a:r>
              <a:rPr lang="pl-PL" dirty="0" smtClean="0"/>
              <a:t>Praca podstawowa, </a:t>
            </a:r>
            <a:r>
              <a:rPr lang="pl-PL" dirty="0"/>
              <a:t>egzergia </a:t>
            </a:r>
            <a:r>
              <a:rPr lang="pl-PL" dirty="0" smtClean="0"/>
              <a:t>(https</a:t>
            </a:r>
            <a:r>
              <a:rPr lang="pl-PL" dirty="0"/>
              <a:t>://</a:t>
            </a:r>
            <a:r>
              <a:rPr lang="pl-PL" dirty="0" smtClean="0"/>
              <a:t>pbc.gda.pl/Content/4098/pbc_termodynamika.pdf)</a:t>
            </a:r>
          </a:p>
          <a:p>
            <a:r>
              <a:rPr lang="pl-PL" dirty="0" smtClean="0"/>
              <a:t>Para wodna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9413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362" y="16949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>Podstawowe linki </a:t>
            </a:r>
            <a:br>
              <a:rPr lang="pl-PL" sz="2400" dirty="0" smtClean="0"/>
            </a:br>
            <a:r>
              <a:rPr lang="pl-PL" sz="2400" dirty="0" smtClean="0"/>
              <a:t>Uwaga! Na następnych zajęciach będziemy korzystać z wykresu </a:t>
            </a:r>
            <a:r>
              <a:rPr lang="pl-PL" sz="2400" dirty="0"/>
              <a:t>entropia –entalpia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https://</a:t>
            </a:r>
            <a:r>
              <a:rPr lang="pl-PL" sz="2400" dirty="0" smtClean="0">
                <a:hlinkClick r:id="rId2"/>
              </a:rPr>
              <a:t>www.empik.com/wykres-entalpia-entropia-dla-pary-wodnej-do-1000-c-i-95-mpa-wukalowicz-m-p,p1214289254,ksiazka-p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hlinkClick r:id="rId3"/>
              </a:rPr>
              <a:t>https://</a:t>
            </a:r>
            <a:r>
              <a:rPr lang="pl-PL" sz="2400" dirty="0" smtClean="0">
                <a:hlinkClick r:id="rId3"/>
              </a:rPr>
              <a:t>www.ceneo.pl/54212722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813486" y="3524421"/>
            <a:ext cx="6127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4"/>
              </a:rPr>
              <a:t>http://</a:t>
            </a:r>
            <a:r>
              <a:rPr lang="pl-PL" dirty="0" smtClean="0">
                <a:hlinkClick r:id="rId4"/>
              </a:rPr>
              <a:t>www.e-synergia.eu/arch/blog.php?post=01022014-calc</a:t>
            </a:r>
            <a:r>
              <a:rPr lang="pl-PL" dirty="0" smtClean="0"/>
              <a:t>  </a:t>
            </a:r>
          </a:p>
          <a:p>
            <a:r>
              <a:rPr lang="pl-PL" dirty="0" smtClean="0"/>
              <a:t> zaawansowany kalkulator parametrów termodynamicznych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00216" y="46746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5"/>
              </a:rPr>
              <a:t>http://home.agh.edu.pl/~siwek/Maszyny_I_Urzadzenia_Energetyczne_2017/Z.4.%</a:t>
            </a:r>
            <a:r>
              <a:rPr lang="pl-PL" dirty="0" smtClean="0">
                <a:hlinkClick r:id="rId5"/>
              </a:rPr>
              <a:t>20Energetyka%20parowa/Wykres%20i%20tablice.pdf</a:t>
            </a:r>
            <a:endParaRPr lang="pl-PL" dirty="0" smtClean="0"/>
          </a:p>
          <a:p>
            <a:r>
              <a:rPr lang="pl-PL" dirty="0" smtClean="0"/>
              <a:t>Parametry wody na linii granicznej x=1,x=0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2043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64" y="731921"/>
            <a:ext cx="100774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94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51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Najważniejsze intensywne parametry stanu układu – temperatura i ciśnienie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36896"/>
            <a:ext cx="5642962" cy="41949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1853"/>
            <a:ext cx="5029200" cy="13620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162" y="1136896"/>
            <a:ext cx="4924425" cy="1905000"/>
          </a:xfrm>
          <a:prstGeom prst="rect">
            <a:avLst/>
          </a:prstGeom>
        </p:spPr>
      </p:pic>
      <p:pic>
        <p:nvPicPr>
          <p:cNvPr id="7" name="Obraz 6" descr="C:\Users\Ewa Pelińska-Olko\Desktop\termodyn. wyk\20170302_121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19" y="3234374"/>
            <a:ext cx="4629150" cy="2602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767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</a:t>
            </a:r>
            <a:r>
              <a:rPr lang="pl-PL" dirty="0"/>
              <a:t>7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Zagadnienia:</a:t>
            </a:r>
          </a:p>
          <a:p>
            <a:endParaRPr lang="pl-PL" dirty="0"/>
          </a:p>
          <a:p>
            <a:r>
              <a:rPr lang="pl-PL" dirty="0" smtClean="0"/>
              <a:t>Obiegi porównawcze:</a:t>
            </a:r>
          </a:p>
          <a:p>
            <a:r>
              <a:rPr lang="pl-PL" dirty="0" smtClean="0"/>
              <a:t>Silniki spalinowe wewnętrznego spalania</a:t>
            </a:r>
          </a:p>
          <a:p>
            <a:r>
              <a:rPr lang="pl-PL" dirty="0" smtClean="0"/>
              <a:t>Silniki turboodrzutowe </a:t>
            </a:r>
          </a:p>
          <a:p>
            <a:r>
              <a:rPr lang="pl-PL" dirty="0" smtClean="0"/>
              <a:t>Siłownie  gazowe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747339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mtClean="0"/>
              <a:t>OBIEGI    PORÓWNAWCZE</a:t>
            </a:r>
            <a:br>
              <a:rPr lang="pl-PL" altLang="pl-PL" smtClean="0"/>
            </a:br>
            <a:r>
              <a:rPr lang="pl-PL" altLang="pl-PL" sz="1600" smtClean="0"/>
              <a:t>Rozróżniamy obiegi porównawcze </a:t>
            </a:r>
            <a:r>
              <a:rPr lang="pl-PL" altLang="pl-PL" sz="1600" b="1" smtClean="0"/>
              <a:t>teoretyczne</a:t>
            </a:r>
            <a:r>
              <a:rPr lang="pl-PL" altLang="pl-PL" sz="1600" smtClean="0"/>
              <a:t> ( brak strat, wymiana ciepła  odbywa się wyłącznie w procesie izochorycznym lub izobarycznym) oraz obiegi indykatorowe ( rzeczywiste)</a:t>
            </a:r>
          </a:p>
        </p:txBody>
      </p:sp>
      <p:sp>
        <p:nvSpPr>
          <p:cNvPr id="52227" name="Symbol zastępczy zawartości 2"/>
          <p:cNvSpPr>
            <a:spLocks noGrp="1" noChangeArrowheads="1"/>
          </p:cNvSpPr>
          <p:nvPr>
            <p:ph idx="1"/>
          </p:nvPr>
        </p:nvSpPr>
        <p:spPr>
          <a:xfrm>
            <a:off x="841375" y="2346325"/>
            <a:ext cx="10512425" cy="4373563"/>
          </a:xfrm>
        </p:spPr>
        <p:txBody>
          <a:bodyPr/>
          <a:lstStyle/>
          <a:p>
            <a:pPr eaLnBrk="1" hangingPunct="1"/>
            <a:r>
              <a:rPr lang="pl-PL" altLang="pl-PL" sz="2000" dirty="0" smtClean="0"/>
              <a:t>Przykłady obiegów porównawczych : </a:t>
            </a:r>
          </a:p>
          <a:p>
            <a:pPr eaLnBrk="1" hangingPunct="1"/>
            <a:r>
              <a:rPr lang="pl-PL" altLang="pl-PL" sz="2000" dirty="0" smtClean="0"/>
              <a:t>1. Obieg Carnota ( obieg porównawczy idealnego silnika cieplnego)</a:t>
            </a:r>
          </a:p>
          <a:p>
            <a:pPr eaLnBrk="1" hangingPunct="1"/>
            <a:r>
              <a:rPr lang="pl-PL" altLang="pl-PL" sz="2000" dirty="0" smtClean="0"/>
              <a:t>2. Obieg </a:t>
            </a:r>
            <a:r>
              <a:rPr lang="pl-PL" altLang="pl-PL" sz="2000" dirty="0" err="1" smtClean="0"/>
              <a:t>Sabathe’a</a:t>
            </a:r>
            <a:r>
              <a:rPr lang="pl-PL" altLang="pl-PL" sz="2000" dirty="0" smtClean="0"/>
              <a:t>  ( ogólny obieg porównawczy tłokowych silników spalinowych, obieg porównawczy wysokoobrotowego tłokowego  silnika spalinowego o zapłonie samoczynnym)</a:t>
            </a:r>
          </a:p>
          <a:p>
            <a:pPr eaLnBrk="1" hangingPunct="1"/>
            <a:r>
              <a:rPr lang="pl-PL" altLang="pl-PL" sz="2000" dirty="0" smtClean="0"/>
              <a:t>3. Obieg Otto (obieg porównawczy tłokowego silnika spalinowego o zapłonie iskrowym)</a:t>
            </a:r>
          </a:p>
          <a:p>
            <a:pPr eaLnBrk="1" hangingPunct="1"/>
            <a:r>
              <a:rPr lang="pl-PL" altLang="pl-PL" sz="2000" dirty="0" smtClean="0"/>
              <a:t>4. Obieg Diesla (obieg porównawczy tłokowego silnika </a:t>
            </a:r>
            <a:r>
              <a:rPr lang="pl-PL" altLang="pl-PL" sz="2000" dirty="0" err="1" smtClean="0"/>
              <a:t>splinowego</a:t>
            </a:r>
            <a:r>
              <a:rPr lang="pl-PL" altLang="pl-PL" sz="2000" dirty="0" smtClean="0"/>
              <a:t> o zapłonie samoczynnym)</a:t>
            </a:r>
          </a:p>
          <a:p>
            <a:pPr eaLnBrk="1" hangingPunct="1"/>
            <a:r>
              <a:rPr lang="pl-PL" altLang="pl-PL" sz="2000" dirty="0" smtClean="0"/>
              <a:t>5. Obieg </a:t>
            </a:r>
            <a:r>
              <a:rPr lang="pl-PL" altLang="pl-PL" sz="2000" dirty="0" err="1" smtClean="0"/>
              <a:t>Braytona</a:t>
            </a:r>
            <a:r>
              <a:rPr lang="pl-PL" altLang="pl-PL" sz="2000" dirty="0" smtClean="0"/>
              <a:t> (obieg porównawczy siłowni gazowej)</a:t>
            </a:r>
          </a:p>
          <a:p>
            <a:pPr eaLnBrk="1" hangingPunct="1"/>
            <a:r>
              <a:rPr lang="pl-PL" altLang="pl-PL" sz="2000" dirty="0" smtClean="0"/>
              <a:t>6. Obieg </a:t>
            </a:r>
            <a:r>
              <a:rPr lang="pl-PL" altLang="pl-PL" sz="2000" dirty="0" err="1" smtClean="0"/>
              <a:t>Rankine</a:t>
            </a:r>
            <a:r>
              <a:rPr lang="pl-PL" altLang="pl-PL" sz="2000" dirty="0" smtClean="0"/>
              <a:t>-a (obieg porównawczy siłowni parowej)</a:t>
            </a:r>
          </a:p>
          <a:p>
            <a:pPr eaLnBrk="1" hangingPunct="1"/>
            <a:r>
              <a:rPr lang="pl-PL" altLang="pl-PL" sz="2000" dirty="0" smtClean="0"/>
              <a:t>8.Obieg </a:t>
            </a:r>
            <a:r>
              <a:rPr lang="pl-PL" altLang="pl-PL" sz="2000" dirty="0" err="1" smtClean="0"/>
              <a:t>Joule’a</a:t>
            </a:r>
            <a:r>
              <a:rPr lang="pl-PL" altLang="pl-PL" sz="2000" dirty="0" smtClean="0"/>
              <a:t> (obieg porównawczy  chłodziarki gazowej)</a:t>
            </a:r>
          </a:p>
          <a:p>
            <a:pPr eaLnBrk="1" hangingPunct="1"/>
            <a:r>
              <a:rPr lang="pl-PL" altLang="pl-PL" sz="2000" dirty="0" smtClean="0"/>
              <a:t>9. Obieg Lindego (obieg porównawczy chłodziarki parowej)</a:t>
            </a:r>
          </a:p>
        </p:txBody>
      </p:sp>
    </p:spTree>
    <p:extLst>
      <p:ext uri="{BB962C8B-B14F-4D97-AF65-F5344CB8AC3E}">
        <p14:creationId xmlns:p14="http://schemas.microsoft.com/office/powerpoint/2010/main" val="2429585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423863"/>
          </a:xfrm>
        </p:spPr>
        <p:txBody>
          <a:bodyPr/>
          <a:lstStyle/>
          <a:p>
            <a:pPr algn="ctr" eaLnBrk="1" hangingPunct="1"/>
            <a:r>
              <a:rPr lang="pl-PL" altLang="pl-PL" sz="2400" b="1" smtClean="0"/>
              <a:t>Obiegi gazowe-obiegi silnikowe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82563" y="788988"/>
            <a:ext cx="6094412" cy="4398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altLang="pl-PL" sz="1000" b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Silnik spalinowy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–  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Silnik"/>
              </a:rPr>
              <a:t>silnik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wykorzystujący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Sprężanie"/>
              </a:rPr>
              <a:t>sprężanie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Rozprężanie"/>
              </a:rPr>
              <a:t>rozprężanie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Czynnik termodynamiczny"/>
              </a:rPr>
              <a:t>czynnika termodynamicznego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 tooltip="Gaz"/>
              </a:rPr>
              <a:t>gazu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do wytworzenia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 tooltip="Moment siły"/>
              </a:rPr>
              <a:t>momentu obrotowego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lub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tooltip="Siła"/>
              </a:rPr>
              <a:t>siły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Sprężany jest gaz „zimny”, a rozprężany – „gorący”. Do sprężenia gazu zimnego zużywana jest mniejsza ilość energii mechanicznej niż uzyskuje się z rozprężania. Z tego powodu energia uzyskana z rozprężania zużywana jest do sprężania gazu i do napędu dowolnej maszyny. Gorący gaz uzyskuje się w wyniku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tooltip="Spalanie"/>
              </a:rPr>
              <a:t>spalenia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 tooltip="Paliwo"/>
              </a:rPr>
              <a:t>paliwa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stąd nazwa: silnik spalinowy.” [1]</a:t>
            </a:r>
            <a:endParaRPr lang="pl-PL" altLang="pl-PL" sz="1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Podziałów silników jest wiele. Ze względu na wykorzystywany czynnik roboczy  silniki dzieli się na silniki spalinowe tłokowe i silniki turbinowe.</a:t>
            </a:r>
            <a:endParaRPr lang="pl-PL" altLang="pl-PL" sz="1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„Najczęściej spotykane konfiguracje:</a:t>
            </a:r>
            <a:endParaRPr lang="pl-PL" altLang="pl-PL" sz="1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  <a:buSzPts val="1000"/>
              <a:buFont typeface="Symbol" panose="05050102010706020507" pitchFamily="18" charset="2"/>
              <a:buChar char=""/>
            </a:pP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 tooltip="Silnik spalinowy tłokowy"/>
              </a:rPr>
              <a:t>silnik spalinowy tłokowy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o ruchu posuwisto-zwrotnym tłoka – najczęściej spotykana jednostka napędowa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 tooltip="Samochód"/>
              </a:rPr>
              <a:t>samochodów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jako napęd główny i pomocniczy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 tooltip="Siłownia okrętowa"/>
              </a:rPr>
              <a:t>siłowni okrętowych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nawet jako napęd </a:t>
            </a:r>
            <a:r>
              <a:rPr lang="pl-PL" altLang="pl-PL" sz="1000">
                <a:solidFill>
                  <a:srgbClr val="A55858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 tooltip="Generator awaryjny (strona nie istnieje)"/>
              </a:rPr>
              <a:t>generatorów awaryjnych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 elektrowniach atomowych. Moce największych spalinowych silników okrętowych sięgają 80 MW a średnice cylindra 1050 mm. Jest to silnik spalania zamkniętego.</a:t>
            </a:r>
            <a:endParaRPr lang="pl-PL" altLang="pl-PL" sz="1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  <a:buSzPts val="1000"/>
              <a:buFont typeface="Symbol" panose="05050102010706020507" pitchFamily="18" charset="2"/>
              <a:buChar char=""/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silnik spalinowy tłokowy o tłoku rotacyjnym – zwany też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15" tooltip="Silnik z tłokiem obrotowym"/>
              </a:rPr>
              <a:t>silnikiem Wankla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spotykany rzadko w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16" tooltip="Motoryzacja"/>
              </a:rPr>
              <a:t>motoryzacji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jest to silnik spalania zamkniętego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  <a:buSzPts val="1000"/>
              <a:buFont typeface="Symbol" panose="05050102010706020507" pitchFamily="18" charset="2"/>
              <a:buChar char=""/>
            </a:pP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17" tooltip="Silnik Stirlinga"/>
              </a:rPr>
              <a:t>silnik Stirlinga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o chemicznym źródle ciepła (silnik tego typu może też korzystać z innych źródeł ciepła, niż spalanie), jest to silnik spalania otwartego.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  <a:buSzPts val="1000"/>
              <a:buFont typeface="Symbol" panose="05050102010706020507" pitchFamily="18" charset="2"/>
              <a:buChar char=""/>
            </a:pP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18" tooltip="Silnik turbowałowy"/>
              </a:rPr>
              <a:t>silnik turbowałowy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jest to silnik turbinowy, z którego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19" tooltip="Moc"/>
              </a:rPr>
              <a:t>moc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mechaniczna odbierana jest z wału wirnika turbiny, używany głównie w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20" tooltip="Lotnictwo"/>
              </a:rPr>
              <a:t>lotnictwie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(silniki turbośmigłowe, śmigłowcowe), w energetyce (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21" tooltip="Siłownia gazowa"/>
              </a:rPr>
              <a:t>siłownia gazowa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22" tooltip="Układ gazowo-parowy"/>
              </a:rPr>
              <a:t>układ gazowo-parowy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do napędu śrub okrętowych, sporadycznie w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23" tooltip="Kolejnictwo"/>
              </a:rPr>
              <a:t>kolejnictwie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jeszcze rzadziej w </a:t>
            </a:r>
            <a:r>
              <a:rPr lang="pl-PL" altLang="pl-PL" sz="1000">
                <a:solidFill>
                  <a:srgbClr val="0B008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16" tooltip="Motoryzacja"/>
              </a:rPr>
              <a:t>motoryzacji</a:t>
            </a: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.”[1]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2" name="pole tekstowe 6"/>
          <p:cNvSpPr txBox="1">
            <a:spLocks noChangeArrowheads="1"/>
          </p:cNvSpPr>
          <p:nvPr/>
        </p:nvSpPr>
        <p:spPr bwMode="auto">
          <a:xfrm>
            <a:off x="6008688" y="1030288"/>
            <a:ext cx="6094412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28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 b="1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Wielkości charakteryzujące silniki spalinowe:</a:t>
            </a:r>
            <a:endParaRPr lang="pl-PL" altLang="pl-PL" sz="10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 objętość skokowa, różnica między maksymalną i minimalną objętością zakreśla tłok przesuwający się wzdłuż cylindra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-stopień kompresji ( sprężania) – stosunek końcowej objętości nad tłokiem w trakcie ssania do końcowej objętości nad tłokiem w trakcie  sprężania.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-prędkość obrotowa wału korbowego na minutę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 Maksymalny moment  wału korbowego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-moc silnika kW=1,36KM; KM=0,736 kW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 Dla silników tłokowych: Objętościowy wskaźnik mocy- stosunek mocy do objętości w trakcie końca suwu dla sumaryczne wartości wszystkich cylindrów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5"/>
              </a:spcAft>
            </a:pPr>
            <a:r>
              <a:rPr lang="pl-PL" altLang="pl-PL" sz="1000">
                <a:solidFill>
                  <a:srgbClr val="22222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 Dla silników turbinowych – jednostkowa moc wewnętrzna, czyli stosunek mocy indykowanej ( wewnętrznej) do strumienia masy zasysanego na dolocie.</a:t>
            </a:r>
            <a:endParaRPr lang="pl-PL" altLang="pl-PL" sz="10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57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65015" y="157785"/>
            <a:ext cx="6094602" cy="38453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pl-PL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9819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65015" y="157785"/>
            <a:ext cx="6094602" cy="38453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 dirty="0">
                <a:noFill/>
              </a:rPr>
              <a:t> </a:t>
            </a:r>
          </a:p>
        </p:txBody>
      </p:sp>
      <p:pic>
        <p:nvPicPr>
          <p:cNvPr id="2051" name="Obraz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85738"/>
            <a:ext cx="5241925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ytuł 1"/>
          <p:cNvSpPr>
            <a:spLocks noGrp="1" noChangeArrowheads="1"/>
          </p:cNvSpPr>
          <p:nvPr>
            <p:ph type="title"/>
          </p:nvPr>
        </p:nvSpPr>
        <p:spPr>
          <a:xfrm>
            <a:off x="74613" y="4484688"/>
            <a:ext cx="5629275" cy="784225"/>
          </a:xfrm>
        </p:spPr>
        <p:txBody>
          <a:bodyPr/>
          <a:lstStyle/>
          <a:p>
            <a:r>
              <a:rPr lang="pl-PL" altLang="pl-PL" sz="1200" smtClean="0"/>
              <a:t>Po prawej – przypomnienie jak wyglądają przemiany charakterystyczne w układzie p-v i Ts</a:t>
            </a:r>
          </a:p>
        </p:txBody>
      </p:sp>
    </p:spTree>
    <p:extLst>
      <p:ext uri="{BB962C8B-B14F-4D97-AF65-F5344CB8AC3E}">
        <p14:creationId xmlns:p14="http://schemas.microsoft.com/office/powerpoint/2010/main" val="4158763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06388"/>
            <a:ext cx="48720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88900"/>
            <a:ext cx="25574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Obraz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3" y="88900"/>
            <a:ext cx="258127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Obraz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3240088"/>
            <a:ext cx="310515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Obraz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429125"/>
            <a:ext cx="36687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ytuł 1"/>
          <p:cNvSpPr>
            <a:spLocks noGrp="1" noChangeArrowheads="1"/>
          </p:cNvSpPr>
          <p:nvPr>
            <p:ph type="title"/>
          </p:nvPr>
        </p:nvSpPr>
        <p:spPr>
          <a:xfrm>
            <a:off x="938213" y="3786188"/>
            <a:ext cx="3005137" cy="355600"/>
          </a:xfrm>
        </p:spPr>
        <p:txBody>
          <a:bodyPr>
            <a:normAutofit fontScale="90000"/>
          </a:bodyPr>
          <a:lstStyle/>
          <a:p>
            <a:r>
              <a:rPr lang="pl-PL" altLang="pl-PL" sz="1200" smtClean="0"/>
              <a:t>Wielkości –parametry handlowe(wielkości charakterystyczne) charakteryzujące silniki Otto i Diesla - poniżej</a:t>
            </a:r>
          </a:p>
        </p:txBody>
      </p:sp>
    </p:spTree>
    <p:extLst>
      <p:ext uri="{BB962C8B-B14F-4D97-AF65-F5344CB8AC3E}">
        <p14:creationId xmlns:p14="http://schemas.microsoft.com/office/powerpoint/2010/main" val="2645661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le tekstowe 4"/>
          <p:cNvSpPr txBox="1">
            <a:spLocks noChangeArrowheads="1"/>
          </p:cNvSpPr>
          <p:nvPr/>
        </p:nvSpPr>
        <p:spPr bwMode="auto">
          <a:xfrm>
            <a:off x="1654175" y="165100"/>
            <a:ext cx="609441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Obieg porównawczy silnik Sabathe’a (Seiligera) </a:t>
            </a:r>
          </a:p>
        </p:txBody>
      </p:sp>
      <p:pic>
        <p:nvPicPr>
          <p:cNvPr id="4099" name="Obraz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3288"/>
            <a:ext cx="48641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Obraz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046163"/>
            <a:ext cx="48641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az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849688"/>
            <a:ext cx="413226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322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439738"/>
          </a:xfrm>
        </p:spPr>
        <p:txBody>
          <a:bodyPr/>
          <a:lstStyle/>
          <a:p>
            <a:r>
              <a:rPr lang="pl-PL" altLang="pl-PL" sz="2400" b="1" smtClean="0"/>
              <a:t>Sprawności – wyprowadzenie formuły Obieg Otto</a:t>
            </a:r>
          </a:p>
        </p:txBody>
      </p:sp>
      <p:pic>
        <p:nvPicPr>
          <p:cNvPr id="5123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804863"/>
            <a:ext cx="2979737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804863"/>
            <a:ext cx="2979738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az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1036638"/>
            <a:ext cx="2681287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109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431800"/>
          </a:xfrm>
        </p:spPr>
        <p:txBody>
          <a:bodyPr>
            <a:normAutofit fontScale="90000"/>
          </a:bodyPr>
          <a:lstStyle/>
          <a:p>
            <a:r>
              <a:rPr lang="pl-PL" altLang="pl-PL" sz="2800" smtClean="0"/>
              <a:t>Sprawności Obiegu Diesla i Sabathe’a, Humfre’go</a:t>
            </a:r>
          </a:p>
        </p:txBody>
      </p:sp>
      <p:pic>
        <p:nvPicPr>
          <p:cNvPr id="6147" name="Obraz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909638"/>
            <a:ext cx="2424112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337050"/>
            <a:ext cx="2338387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az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909638"/>
            <a:ext cx="397827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az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909638"/>
            <a:ext cx="34194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az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5948363"/>
            <a:ext cx="23479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699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390525"/>
          </a:xfrm>
        </p:spPr>
        <p:txBody>
          <a:bodyPr/>
          <a:lstStyle/>
          <a:p>
            <a:r>
              <a:rPr lang="pl-PL" altLang="pl-PL" sz="1800" b="1" smtClean="0"/>
              <a:t>Szkice znanych obiegów</a:t>
            </a:r>
          </a:p>
        </p:txBody>
      </p:sp>
      <p:pic>
        <p:nvPicPr>
          <p:cNvPr id="7171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914400"/>
            <a:ext cx="36988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39813"/>
            <a:ext cx="3883025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Przyrządy do pomiaru temperatury i ciśnienia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8" y="1269181"/>
            <a:ext cx="3367086" cy="37991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67" y="1346178"/>
            <a:ext cx="1952625" cy="15716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49" y="1254893"/>
            <a:ext cx="1695450" cy="15144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074" y="1127733"/>
            <a:ext cx="1828800" cy="15525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094" y="3134498"/>
            <a:ext cx="1552575" cy="15716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730" y="2765213"/>
            <a:ext cx="1876425" cy="160972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5518" y="2865416"/>
            <a:ext cx="1152525" cy="16002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936" y="4629923"/>
            <a:ext cx="1000125" cy="15049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874" y="4629923"/>
            <a:ext cx="2200275" cy="158115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461" y="4740233"/>
            <a:ext cx="22764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550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 smtClean="0"/>
              <a:t>Obiegi rzeczywiste silników spalinowych</a:t>
            </a:r>
          </a:p>
        </p:txBody>
      </p:sp>
      <p:pic>
        <p:nvPicPr>
          <p:cNvPr id="8195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1330325"/>
            <a:ext cx="55816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470275"/>
            <a:ext cx="657701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804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06388"/>
            <a:ext cx="48720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Obraz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88900"/>
            <a:ext cx="292576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az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3" y="88900"/>
            <a:ext cx="258127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az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363913"/>
            <a:ext cx="310515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00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96543" cy="48831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Turbina gazowa o obiegu otwartym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66949"/>
            <a:ext cx="5327470" cy="4066902"/>
          </a:xfrm>
        </p:spPr>
        <p:txBody>
          <a:bodyPr>
            <a:normAutofit/>
          </a:bodyPr>
          <a:lstStyle/>
          <a:p>
            <a:r>
              <a:rPr lang="pl-PL" sz="1200" dirty="0" smtClean="0"/>
              <a:t>Turbiny gazowe, mogą rozprężać czynnik roboczy do parametrów otoczenia, w przeciwieństwie do cylindrów silników spalinowych , które w takim wypadku musiałyby mieć nieskończone gabaryty – to jest przyczyna  dla której w 1930r została zbudowana turbina przez f-ę Braun-</a:t>
            </a:r>
            <a:r>
              <a:rPr lang="pl-PL" sz="1200" dirty="0" err="1" smtClean="0"/>
              <a:t>Boveri</a:t>
            </a:r>
            <a:r>
              <a:rPr lang="pl-PL" sz="1200" dirty="0" smtClean="0"/>
              <a:t>. Turbina miała sprawność około 30% i moc około 2 700KM. Od początku docelowo zastanawiano się nad użyciem tego typu mechanizmów dla samolotów.</a:t>
            </a:r>
          </a:p>
          <a:p>
            <a:r>
              <a:rPr lang="pl-PL" sz="1200" dirty="0" smtClean="0"/>
              <a:t>W skład obiegu z turbiną wchodzi: komora spalania , sprężarka, niekiedy wymiennik ciepła.</a:t>
            </a:r>
          </a:p>
          <a:p>
            <a:r>
              <a:rPr lang="pl-PL" sz="1200" dirty="0" smtClean="0"/>
              <a:t>Zasada działania powietrze sprężone w sprężarce doprowadzane jest do komory spalania. Po spaleniu wen paliwa, spaliny wpadają na turbinę i rozprężając się wykonują pracę . Część pracy jest zużywana przez sprężarkę.</a:t>
            </a:r>
          </a:p>
          <a:p>
            <a:r>
              <a:rPr lang="pl-PL" sz="1200" dirty="0" smtClean="0"/>
              <a:t>Gazy spalinowe z turbiny uchodzą do atmosfery. Jeśli znajduje się wymiennik ciepła, to oddają część ciepła  ogrzewając powietrze wpływające do komory spalania. Powietrze zatem jest pobierane wprost z atmosfery , a spaliny również uchodzą do atmosfery – stąd nazwa „turbina gazowa o obiegu otwartym”</a:t>
            </a:r>
          </a:p>
          <a:p>
            <a:r>
              <a:rPr lang="pl-PL" sz="1200" dirty="0" smtClean="0"/>
              <a:t>Obieg ten z modyfikacjami został zaimplementowany w silnikach samolotów, statków wodnych, prądnic elektrycznych, lokomotyw.</a:t>
            </a:r>
            <a:endParaRPr lang="pl-PL" sz="1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35" y="1990793"/>
            <a:ext cx="4192037" cy="283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13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83629" cy="48831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Turbina gazowa o obiegu zamkniętym </a:t>
            </a:r>
            <a:endParaRPr lang="pl-PL" dirty="0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297" y="252549"/>
            <a:ext cx="5705896" cy="5791200"/>
          </a:xfrm>
          <a:prstGeom prst="rect">
            <a:avLst/>
          </a:prstGeom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445623"/>
            <a:ext cx="3672840" cy="4502331"/>
          </a:xfrm>
        </p:spPr>
        <p:txBody>
          <a:bodyPr>
            <a:normAutofit/>
          </a:bodyPr>
          <a:lstStyle/>
          <a:p>
            <a:r>
              <a:rPr lang="pl-PL" sz="1400" dirty="0" smtClean="0"/>
              <a:t>W obiegu krąży czyste powietrze!, wpływa do komory spalania  , nagrzewa si i wpada na turbinę . Na turbinie wykonuje pracę. Na łopatkach turbiny (spadek adiabatyczny) powietrze ponownie się oziębia  i ponownie wpada do sprężarki.</a:t>
            </a:r>
          </a:p>
          <a:p>
            <a:r>
              <a:rPr lang="pl-PL" sz="1400" dirty="0" smtClean="0"/>
              <a:t>Komora spalania jest zbudowana jako wymiennik ciepła. Paliwo spala się wewnątrz komory. </a:t>
            </a:r>
          </a:p>
          <a:p>
            <a:r>
              <a:rPr lang="pl-PL" sz="1400" dirty="0" smtClean="0"/>
              <a:t>Zamknięty obieg powietrza pozwala na :</a:t>
            </a:r>
          </a:p>
          <a:p>
            <a:r>
              <a:rPr lang="pl-PL" sz="1400" dirty="0" smtClean="0"/>
              <a:t>Dobór odpowiedniego czynnika roboczego, o regulowanym ciśnieniu i stałej jego ilości</a:t>
            </a:r>
          </a:p>
          <a:p>
            <a:r>
              <a:rPr lang="pl-PL" sz="1400" dirty="0" smtClean="0"/>
              <a:t>Sprawność w tego typu turbinach dochodzi do 33%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124003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b="1" dirty="0" smtClean="0"/>
              <a:t>Różnica pomiędzy obiegiem otwartym i Zamkniętym siłowni gazowej</a:t>
            </a:r>
            <a:br>
              <a:rPr lang="pl-PL" sz="2700" b="1" dirty="0" smtClean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Układ </a:t>
            </a:r>
            <a:r>
              <a:rPr lang="pl-PL" sz="1600" dirty="0"/>
              <a:t>zamknięty pozwala:</a:t>
            </a:r>
            <a:br>
              <a:rPr lang="pl-PL" sz="1600" dirty="0"/>
            </a:br>
            <a:r>
              <a:rPr lang="pl-PL" sz="1600" dirty="0"/>
              <a:t>na zwiększenie sprężu i tym samym zwiększenie sprawności samego silnika, poprzez możliwość wytworzenia niższego ciśnienia w chłodnicy niż ciśnienie otoczenia</a:t>
            </a:r>
            <a:br>
              <a:rPr lang="pl-PL" sz="1600" dirty="0"/>
            </a:br>
            <a:r>
              <a:rPr lang="pl-PL" sz="1600" dirty="0"/>
              <a:t>zamknięta konstrukcja pozwala na regulację rodzaju i parametrów czynnika roboczego w poszczególnych częściach obiegu oraz przekierowania czynnika na dodatkowy wymiennik ciepła. </a:t>
            </a:r>
            <a:r>
              <a:rPr lang="pl-PL" sz="1600" b="1" dirty="0"/>
              <a:t>Tym samym możliwa jest regeneracja ciepła.</a:t>
            </a:r>
            <a:r>
              <a:rPr lang="pl-PL" sz="1600" dirty="0"/>
              <a:t> </a:t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055" y="1694997"/>
            <a:ext cx="4864735" cy="515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5012" y="2273300"/>
            <a:ext cx="2945130" cy="231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487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60520" cy="57540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Silniki Turbogazowe</a:t>
            </a:r>
            <a:endParaRPr lang="pl-PL" dirty="0"/>
          </a:p>
        </p:txBody>
      </p:sp>
      <p:pic>
        <p:nvPicPr>
          <p:cNvPr id="8" name="Obraz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" y="1285694"/>
            <a:ext cx="4864735" cy="18656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/>
          <p:cNvSpPr/>
          <p:nvPr/>
        </p:nvSpPr>
        <p:spPr>
          <a:xfrm>
            <a:off x="363084" y="3060988"/>
            <a:ext cx="4565968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Zasada </a:t>
            </a:r>
            <a:r>
              <a:rPr lang="pl-PL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silnika turboodrzutowego[1]Na jednym wale umieszczona jest turbina wylotowa i sprężarka na wlocie powietrza. Sprężarki mogą być promieniowe lub osiowe. Sprężarka zużywa 60-65% mocy wytwarzanej przez turbinę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4281999"/>
            <a:ext cx="2812869" cy="21798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/>
          <p:cNvSpPr/>
          <p:nvPr/>
        </p:nvSpPr>
        <p:spPr>
          <a:xfrm>
            <a:off x="3492138" y="4394747"/>
            <a:ext cx="4580709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„Wczesne silniki odrzutowe miały współczynnik sprężania 5:1, co w porównaniu z normalnym silnikiem o cyklu Otto, osiągającym od 6:1 do 9:1, było wartością raczej niewysoką. Czynnikiem ograniczającym jest temperatura na początku turbiny. Zwiększanie stopnia sprężania sprawia, że znacznie więcej mieszanki paliwowo-powietrznej jest tłoczone do komór spalania, i osiąga ona znacznie wyższą temperaturę. Ten problem występuje przy starcie, gdy samolot zwiększa pułap, ciśnienie zewnętrzne spada i sprężarka pracuje na wyższych obrotach. Rozwiązaniem tego problemu jest odprowadzenie pewnej ilości powietrza ze sprężarki, przepompowanie go wzdłuż wału i wypuszczenie przez puste w środku łopatki turbiny.” [1] Rozwiązanie to jest jednym z droższych</a:t>
            </a:r>
            <a:endParaRPr lang="pl-PL" sz="1100" dirty="0"/>
          </a:p>
        </p:txBody>
      </p:sp>
      <p:pic>
        <p:nvPicPr>
          <p:cNvPr id="12" name="Obraz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21" y="2055082"/>
            <a:ext cx="4313420" cy="25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ostokąt 10"/>
          <p:cNvSpPr/>
          <p:nvPr/>
        </p:nvSpPr>
        <p:spPr>
          <a:xfrm>
            <a:off x="8072847" y="5513274"/>
            <a:ext cx="41191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Silnik </a:t>
            </a:r>
            <a:r>
              <a:rPr lang="pl-PL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turbośmigłowy, </a:t>
            </a:r>
            <a:r>
              <a:rPr lang="pl-PL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na </a:t>
            </a:r>
            <a:r>
              <a:rPr lang="pl-PL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wlocie ma śmigło. W swojej budowie jest podobny do silnika turbowentylatorowego. Są one ekonomiczniejsze </a:t>
            </a:r>
            <a:endParaRPr lang="pl-PL" sz="1100" dirty="0"/>
          </a:p>
        </p:txBody>
      </p:sp>
      <p:sp>
        <p:nvSpPr>
          <p:cNvPr id="13" name="Prostokąt 12"/>
          <p:cNvSpPr/>
          <p:nvPr/>
        </p:nvSpPr>
        <p:spPr>
          <a:xfrm>
            <a:off x="3796936" y="-57351"/>
            <a:ext cx="6096000" cy="16496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Silnik turbogazowy – „</a:t>
            </a:r>
            <a:r>
              <a:rPr lang="pl-PL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silnik turbinowy, który  gaz do własnego napędu wytwarza sam, a czyni to przez spalanie propanu, gazu ziemnego, nafty lub paliwa lotniczego. Ciepło wytwarzane przez spalanie paliwa powoduje rozszerzanie powietrza, ono zaś, wprawione w szybki ruch, napędza turbinę, a ta z kolei napędza sprężarkę, dostarczając sprężonego powietrza, które miesza się z paliwem, spala, itd... Proces ten można porównać z normalnym cyklem pracy silnika czterosuwowego - zasysanie, sprężanie, zapłon i wydech - lecz odbywające się STALE i JEDNOCZEŒNIE. Silniki turbinowe najczęściej są stosowane do napędu samolotów: odrzutowych, turbośmigłowych i helikopterów, a także - o czym wiedza nie jest tak powszechna - pojazdów takich, jak lokomotywy, kutry pościgowe, czołgi, a nawet... samochody”.[1]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275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334000" cy="66248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Silniki Turboodrzutowe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46165" y="1027612"/>
            <a:ext cx="5636623" cy="5677987"/>
          </a:xfrm>
        </p:spPr>
        <p:txBody>
          <a:bodyPr>
            <a:normAutofit fontScale="92500" lnSpcReduction="20000"/>
          </a:bodyPr>
          <a:lstStyle/>
          <a:p>
            <a:r>
              <a:rPr lang="pl-PL" sz="1100" dirty="0" smtClean="0">
                <a:solidFill>
                  <a:srgbClr val="002060"/>
                </a:solidFill>
              </a:rPr>
              <a:t>Przyczyna powstania-powyżej 800km/h silniki tłokowe były za duże i za ciężkie</a:t>
            </a:r>
          </a:p>
          <a:p>
            <a:r>
              <a:rPr lang="pl-PL" sz="1100" dirty="0" smtClean="0"/>
              <a:t>Anglik </a:t>
            </a:r>
            <a:r>
              <a:rPr lang="pl-PL" sz="1100" dirty="0" err="1" smtClean="0"/>
              <a:t>Whittle</a:t>
            </a:r>
            <a:r>
              <a:rPr lang="pl-PL" sz="1100" dirty="0" smtClean="0"/>
              <a:t> opatentował nowe rozwiązanie w 1930 , a pierwsze próby zakończone sukcesem odbyły się w 1937</a:t>
            </a:r>
          </a:p>
          <a:p>
            <a:r>
              <a:rPr lang="pl-PL" sz="1100" dirty="0" smtClean="0"/>
              <a:t>Niemcy w 1939 również przeprowadzili testy silnika podobnego do silnika </a:t>
            </a:r>
            <a:r>
              <a:rPr lang="pl-PL" sz="1100" dirty="0" err="1" smtClean="0"/>
              <a:t>Whittle</a:t>
            </a:r>
            <a:r>
              <a:rPr lang="pl-PL" sz="1100" dirty="0" smtClean="0"/>
              <a:t>, a w 1940 samolot wyposażony w dwa tego typu silniki uzyskał zawrotną prędkość jak na owe czasy, magiczną wartość 800km/h</a:t>
            </a:r>
          </a:p>
          <a:p>
            <a:r>
              <a:rPr lang="pl-PL" sz="1100" dirty="0" smtClean="0"/>
              <a:t>W II Rzeczpospolitej również trwały prace nad takimi silnikami, ale badania upadły z powodu braku funduszy</a:t>
            </a:r>
          </a:p>
          <a:p>
            <a:r>
              <a:rPr lang="pl-PL" sz="1100" dirty="0" smtClean="0"/>
              <a:t>Sposób działania można „odczytać” z rysunku obok: od prawej wlot powietrza, sprężarka, komory spalania, turbina i dysza wylotowa.</a:t>
            </a:r>
          </a:p>
          <a:p>
            <a:r>
              <a:rPr lang="pl-PL" sz="1100" dirty="0" smtClean="0"/>
              <a:t>W tym typie silnika, prawie cała moc  wytwarzana na turbinie gazowej jest zużywana do napędu sprężarki, która produkuje sprężone powietrze i dostarcza je do komór spalania</a:t>
            </a:r>
          </a:p>
          <a:p>
            <a:r>
              <a:rPr lang="pl-PL" sz="1100" dirty="0" smtClean="0"/>
              <a:t>Wypływ gazów z dyszy wylotowej powoduje powstanie </a:t>
            </a:r>
            <a:r>
              <a:rPr lang="pl-PL" sz="1100" dirty="0" smtClean="0">
                <a:solidFill>
                  <a:srgbClr val="FF0000"/>
                </a:solidFill>
              </a:rPr>
              <a:t>siły ciągu T </a:t>
            </a:r>
            <a:r>
              <a:rPr lang="pl-PL" sz="1100" dirty="0" smtClean="0"/>
              <a:t>skierowanej odwrotnie  do zwrotu wypływu gazów G-ciężar gazów wypływających w ciągu 1 s; g-przyspieszenie ziemskie 9,81 m/s^2; w- :prędkość spalin wylotowych ; v- prędkość powietrza na wlocie do silnika =prędkości lotu samolotu</a:t>
            </a:r>
          </a:p>
          <a:p>
            <a:r>
              <a:rPr lang="pl-PL" sz="1100" dirty="0" smtClean="0"/>
              <a:t>Z wykresu wynika , ze ciąg T silnika jest duży w chwili startu, wtedy gdy v=0. Ciąg maleje do około 500km/h, po czym rośnie.  „Sprawność silnika zależy od stosunku prędkości v/w i jest największa , gdy prędkość samolotu zbliża się do prędkości gazów wylatujących z dyszy”[2]</a:t>
            </a:r>
          </a:p>
          <a:p>
            <a:r>
              <a:rPr lang="pl-PL" sz="1100" dirty="0" smtClean="0"/>
              <a:t>Dopalanie to metoda zwiększenia ciągu silnika-za turbiną umieszcza się dodatkowe wtryskiwacze paliwa. Paliwo jest spalane w powietrzu w kanałach omijających komorę spalania. Dzięki temu nie podwyższa się temperatura na łopatkach turbiny , najbardziej narażonych na problemy wytrzymałości materiałów pod wysoką temperaturą. </a:t>
            </a:r>
          </a:p>
          <a:p>
            <a:r>
              <a:rPr lang="pl-PL" sz="1100" dirty="0" smtClean="0">
                <a:solidFill>
                  <a:srgbClr val="FF0000"/>
                </a:solidFill>
              </a:rPr>
              <a:t>Zalety silników odrzutowych w porównaniu do silników tłokowych spalinowych:</a:t>
            </a:r>
          </a:p>
          <a:p>
            <a:r>
              <a:rPr lang="pl-PL" sz="1100" dirty="0" smtClean="0"/>
              <a:t>- około 3x lżejsze</a:t>
            </a:r>
          </a:p>
          <a:p>
            <a:r>
              <a:rPr lang="pl-PL" sz="1100" dirty="0" smtClean="0"/>
              <a:t>-możliwość osiągania większego ciągu i co za tym idzie większej mocy</a:t>
            </a:r>
          </a:p>
          <a:p>
            <a:r>
              <a:rPr lang="pl-PL" sz="1100" dirty="0" smtClean="0"/>
              <a:t>Łatwość zabudowania silnika na skrzydle  lub kadłubie samolotu </a:t>
            </a:r>
          </a:p>
          <a:p>
            <a:r>
              <a:rPr lang="pl-PL" sz="1100" dirty="0" smtClean="0"/>
              <a:t>Pracują bez drgań – spokojniejsza praca</a:t>
            </a:r>
          </a:p>
          <a:p>
            <a:r>
              <a:rPr lang="pl-PL" sz="1100" dirty="0" smtClean="0"/>
              <a:t>Łatwiejsze w obsłudze </a:t>
            </a:r>
          </a:p>
          <a:p>
            <a:endParaRPr lang="pl-PL" sz="1100" dirty="0"/>
          </a:p>
          <a:p>
            <a:r>
              <a:rPr lang="pl-PL" sz="1100" dirty="0" smtClean="0">
                <a:solidFill>
                  <a:srgbClr val="FF0000"/>
                </a:solidFill>
              </a:rPr>
              <a:t>Wada:</a:t>
            </a:r>
          </a:p>
          <a:p>
            <a:r>
              <a:rPr lang="pl-PL" sz="1100" dirty="0" smtClean="0"/>
              <a:t>Duże zużycie paliwa, ale na szczęście jest to tania nafta (nie wysokooktanowa benzyna)</a:t>
            </a:r>
          </a:p>
          <a:p>
            <a:endParaRPr lang="pl-PL" sz="1200" dirty="0" smtClean="0"/>
          </a:p>
          <a:p>
            <a:endParaRPr lang="pl-PL" sz="1200" dirty="0" smtClean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794" y="212983"/>
            <a:ext cx="6481206" cy="28205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88" y="4139432"/>
            <a:ext cx="2671355" cy="4513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598" y="3179191"/>
            <a:ext cx="3168658" cy="28231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47978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34026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Silniki Turbośmigłowe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07869" y="1033145"/>
            <a:ext cx="5181600" cy="4351338"/>
          </a:xfrm>
        </p:spPr>
        <p:txBody>
          <a:bodyPr>
            <a:normAutofit/>
          </a:bodyPr>
          <a:lstStyle/>
          <a:p>
            <a:r>
              <a:rPr lang="pl-PL" sz="1200" dirty="0" smtClean="0"/>
              <a:t>Pierwszy lot silnikiem turbośmigłowym odbył się w 1946r</a:t>
            </a:r>
          </a:p>
          <a:p>
            <a:r>
              <a:rPr lang="pl-PL" sz="1200" dirty="0" smtClean="0"/>
              <a:t>Przyczyna zaistnienia w technice- silniki turboodrzutowe  miał bardzo małą sprawność przy niewysokich prędkościach ( v/w)</a:t>
            </a:r>
          </a:p>
          <a:p>
            <a:r>
              <a:rPr lang="pl-PL" sz="1200" dirty="0" smtClean="0"/>
              <a:t>Budowa jest podobna do silników turboodrzutowych z tym , że przed sprężarką znajduje się śmigło oraz reduktor obrotów , zmniejszający  prędkość wału z 8-15 tys. </a:t>
            </a:r>
            <a:r>
              <a:rPr lang="pl-PL" sz="1200" dirty="0" err="1"/>
              <a:t>o</a:t>
            </a:r>
            <a:r>
              <a:rPr lang="pl-PL" sz="1200" dirty="0" err="1" smtClean="0"/>
              <a:t>br</a:t>
            </a:r>
            <a:r>
              <a:rPr lang="pl-PL" sz="1200" dirty="0" smtClean="0"/>
              <a:t>./min do prędkości obrotowej śmigła / 1 tys. Obr./min/ </a:t>
            </a:r>
          </a:p>
          <a:p>
            <a:r>
              <a:rPr lang="pl-PL" sz="1200" dirty="0" smtClean="0"/>
              <a:t>śmigło wytwarza siłę ciągu  na starcie 2x większa niż  silnik turboodrzutowy o tej samej wielkości </a:t>
            </a:r>
          </a:p>
          <a:p>
            <a:r>
              <a:rPr lang="pl-PL" sz="1200" dirty="0" smtClean="0"/>
              <a:t>Śmigło po odp. ułożeniu łopat może także mieć funkcję hamownia  w czasie lądowania , co z kolei skraca drogę podczas lądowania</a:t>
            </a:r>
          </a:p>
          <a:p>
            <a:r>
              <a:rPr lang="pl-PL" sz="1200" dirty="0" smtClean="0"/>
              <a:t>Silniki budowane są  dla mocy 5 000-20 000 KM (</a:t>
            </a:r>
            <a:r>
              <a:rPr lang="pl-PL" sz="1200" b="1" dirty="0" smtClean="0"/>
              <a:t>1 </a:t>
            </a:r>
            <a:r>
              <a:rPr lang="pl-PL" sz="1200" b="1" dirty="0"/>
              <a:t>KM </a:t>
            </a:r>
            <a:r>
              <a:rPr lang="pl-PL" sz="1200" b="1" dirty="0" smtClean="0"/>
              <a:t>=</a:t>
            </a:r>
            <a:r>
              <a:rPr lang="pl-PL" sz="1200" b="1" dirty="0"/>
              <a:t>735,49875 </a:t>
            </a:r>
            <a:r>
              <a:rPr lang="pl-PL" sz="1200" b="1" dirty="0" smtClean="0"/>
              <a:t>W)</a:t>
            </a:r>
            <a:r>
              <a:rPr lang="pl-PL" sz="1200" dirty="0" smtClean="0"/>
              <a:t>.</a:t>
            </a:r>
          </a:p>
          <a:p>
            <a:r>
              <a:rPr lang="pl-PL" sz="1200" dirty="0" smtClean="0"/>
              <a:t>Zastosowanie: samoloty pasażerskie i transportowe o prędkościach lotu do 850km/h.</a:t>
            </a:r>
            <a:endParaRPr lang="pl-PL" sz="1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652" y="1398542"/>
            <a:ext cx="4806583" cy="34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274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61114" cy="51444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Silniki Strumieniowe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957943"/>
            <a:ext cx="5181600" cy="5219020"/>
          </a:xfrm>
        </p:spPr>
        <p:txBody>
          <a:bodyPr>
            <a:normAutofit lnSpcReduction="10000"/>
          </a:bodyPr>
          <a:lstStyle/>
          <a:p>
            <a:r>
              <a:rPr lang="pl-PL" sz="1200" dirty="0" smtClean="0"/>
              <a:t>Pomysł na ten silnik jest bardzo stary – na początku 20 wieku, ale został zrealizowany dopiero  po 2 wojnie . </a:t>
            </a:r>
          </a:p>
          <a:p>
            <a:r>
              <a:rPr lang="pl-PL" sz="1200" dirty="0" smtClean="0"/>
              <a:t>Konstruktorem jest Francuz Rene’ </a:t>
            </a:r>
            <a:r>
              <a:rPr lang="pl-PL" sz="1200" dirty="0" err="1" smtClean="0"/>
              <a:t>Lorin</a:t>
            </a:r>
            <a:r>
              <a:rPr lang="pl-PL" sz="1200" dirty="0" smtClean="0"/>
              <a:t>, pierwszy samolot został skonstruowany przez Francuza </a:t>
            </a:r>
            <a:r>
              <a:rPr lang="pl-PL" sz="1200" dirty="0" err="1" smtClean="0"/>
              <a:t>Leduca</a:t>
            </a:r>
            <a:r>
              <a:rPr lang="pl-PL" sz="1200" dirty="0" smtClean="0"/>
              <a:t> a pierwszy lot próbny odbył się w 1947r.</a:t>
            </a:r>
          </a:p>
          <a:p>
            <a:r>
              <a:rPr lang="pl-PL" sz="1200" dirty="0" smtClean="0"/>
              <a:t>Najprostsza budowa, nie zawiera żadnych elementów ruchomych : powietrze</a:t>
            </a:r>
          </a:p>
          <a:p>
            <a:pPr marL="0" indent="0">
              <a:buNone/>
            </a:pPr>
            <a:r>
              <a:rPr lang="pl-PL" sz="1200" dirty="0"/>
              <a:t>w</a:t>
            </a:r>
            <a:r>
              <a:rPr lang="pl-PL" sz="1200" dirty="0" smtClean="0"/>
              <a:t>latuje do silnika uprzednio po sprężeniu przez dyfuzor ( do kilku atmosfer) , wtryskiwacze dostarczają paliwo, mieszanka spala się do prostej komory i spaliny wylatują przez dyszę. </a:t>
            </a:r>
            <a:r>
              <a:rPr lang="pl-PL" sz="1200" dirty="0"/>
              <a:t>Spalanie jest wspomagane przez stabilizatory płomienia, które </a:t>
            </a:r>
            <a:r>
              <a:rPr lang="pl-PL" sz="1200" dirty="0" smtClean="0"/>
              <a:t>zawirowuje </a:t>
            </a:r>
            <a:r>
              <a:rPr lang="pl-PL" sz="1200" dirty="0"/>
              <a:t>mieszankę paliwowo-powietrzną i utrzymuje stabilny płomień oraz ułatwia zapalanie się następnych strug </a:t>
            </a:r>
            <a:r>
              <a:rPr lang="pl-PL" sz="1200" dirty="0" smtClean="0"/>
              <a:t>rozpylonego paliwa.</a:t>
            </a:r>
            <a:endParaRPr lang="pl-PL" sz="1200" dirty="0"/>
          </a:p>
          <a:p>
            <a:pPr marL="0" indent="0">
              <a:buNone/>
            </a:pPr>
            <a:r>
              <a:rPr lang="pl-PL" sz="1200" dirty="0" smtClean="0"/>
              <a:t>Zastosowanie : pociski bojowe, wynoszone przy pomocy  silników rakietowych dla uzyskania odpowiedniej prędkości</a:t>
            </a:r>
          </a:p>
          <a:p>
            <a:pPr marL="0" indent="0">
              <a:buNone/>
            </a:pPr>
            <a:r>
              <a:rPr lang="pl-PL" sz="1200" dirty="0" smtClean="0"/>
              <a:t>Zalety: </a:t>
            </a:r>
          </a:p>
          <a:p>
            <a:pPr marL="0" indent="0">
              <a:buNone/>
            </a:pPr>
            <a:r>
              <a:rPr lang="pl-PL" sz="1200" dirty="0" smtClean="0"/>
              <a:t>1.silniki nadają się świetnie do prędkości lotu przewyższających kilkukrotnie prędkość dźwięku</a:t>
            </a:r>
          </a:p>
          <a:p>
            <a:pPr marL="0" indent="0">
              <a:buNone/>
            </a:pPr>
            <a:r>
              <a:rPr lang="pl-PL" sz="1200" dirty="0" smtClean="0"/>
              <a:t>2. przy tak prostej budowie dla bardzo dużych prędkości lotu zużywają kilkukrotnie mniej paliwa nić analogiczne silniki rakietowe</a:t>
            </a:r>
          </a:p>
          <a:p>
            <a:pPr marL="0" indent="0">
              <a:buNone/>
            </a:pPr>
            <a:r>
              <a:rPr lang="pl-PL" sz="1200" dirty="0" smtClean="0"/>
              <a:t>Wady: </a:t>
            </a:r>
          </a:p>
          <a:p>
            <a:pPr marL="0" indent="0">
              <a:buNone/>
            </a:pPr>
            <a:r>
              <a:rPr lang="pl-PL" sz="1200" dirty="0" smtClean="0"/>
              <a:t>1.Niemożliwe jest wytworzenie siły ciągu przy nieruchomym silniku. Wymagane sprężenie powietrza do pierwszego zapłonu jest uzyskiwane przy prędkości około 500km/h. Pierwsze „odpalenie” następuje przy pomocy umieszczonych świec , potem następuje samozapłon dzięki wysokiej temperaturze </a:t>
            </a:r>
            <a:r>
              <a:rPr lang="pl-PL" sz="1200" dirty="0"/>
              <a:t>ś</a:t>
            </a:r>
            <a:r>
              <a:rPr lang="pl-PL" sz="1200" dirty="0" smtClean="0"/>
              <a:t>cianek  komory. 2. 2. Niemożliwość poprawnej pracy przy małych gęstościach powietrza, czyli duże wysokości są nieobsługiwane przez taki silnik.</a:t>
            </a:r>
          </a:p>
          <a:p>
            <a:pPr marL="0" indent="0">
              <a:buNone/>
            </a:pPr>
            <a:endParaRPr lang="pl-PL" sz="1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741" y="687976"/>
            <a:ext cx="4839109" cy="39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600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4097" cy="305435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Silnik Pulsacyjny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546078"/>
          </a:xfrm>
        </p:spPr>
        <p:txBody>
          <a:bodyPr>
            <a:normAutofit/>
          </a:bodyPr>
          <a:lstStyle/>
          <a:p>
            <a:r>
              <a:rPr lang="pl-PL" sz="1200" dirty="0" smtClean="0"/>
              <a:t>Po prawej na górze są  zawory , w postaci cienkich blaszek. Zasada działania silnika: powietrze wpada od przodu i napotykając na przegrodę  zostaje trochę sprężone . Przepływa przez zawory „otwarte” do komory spalania i spala się wraz z  wtryśniętym do komory paliwem. W komorze spalania na skutek wzrostu temperatury wzrasta ciśnienie i powoduje przymknięcie się zaworów. Gazy nie „mając wyjścia”  wylatują przez dyszę i siła ciągu pcha silnik do przodu. Gazy wylatujące  z tyłu powodują zmniejszenie się ciśnienia w komorze spalania i zawory otwierają się ponownie i nowa porcja powietrza wpada do </a:t>
            </a:r>
            <a:r>
              <a:rPr lang="pl-PL" sz="1200" dirty="0"/>
              <a:t>ś</a:t>
            </a:r>
            <a:r>
              <a:rPr lang="pl-PL" sz="1200" dirty="0" smtClean="0"/>
              <a:t>rodka. Cykl powtarza się i silnik pracuje w sposób przerywany (pulsacyjny) powodując lot </a:t>
            </a:r>
            <a:r>
              <a:rPr lang="pl-PL" sz="1200" dirty="0"/>
              <a:t>w charakterystyczny </a:t>
            </a:r>
            <a:r>
              <a:rPr lang="pl-PL" sz="1200" dirty="0" smtClean="0"/>
              <a:t>sposób: </a:t>
            </a:r>
            <a:r>
              <a:rPr lang="pl-PL" sz="1200" dirty="0"/>
              <a:t>„ skokami naprzód”. </a:t>
            </a:r>
            <a:endParaRPr lang="pl-PL" sz="1200" dirty="0" smtClean="0"/>
          </a:p>
          <a:p>
            <a:r>
              <a:rPr lang="pl-PL" sz="1200" dirty="0" smtClean="0"/>
              <a:t>Silnik mając na starcie zbyt mała siłę ciągu musiał być wyrzucany z samolotów ze specjalnych wyrzutni i na określonej wysokości. </a:t>
            </a:r>
            <a:r>
              <a:rPr lang="pl-PL" sz="1200" dirty="0"/>
              <a:t>ś</a:t>
            </a:r>
            <a:r>
              <a:rPr lang="pl-PL" sz="1200" dirty="0" smtClean="0"/>
              <a:t>wiece dawały zapłon w fazie startowej.</a:t>
            </a:r>
          </a:p>
          <a:p>
            <a:endParaRPr lang="pl-PL" sz="1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62" y="517842"/>
            <a:ext cx="4748029" cy="442862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834" y="5264028"/>
            <a:ext cx="3104742" cy="11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3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Mierzenie ciśnienia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3037"/>
            <a:ext cx="4400550" cy="28289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5" y="1443037"/>
            <a:ext cx="3695700" cy="2324100"/>
          </a:xfrm>
          <a:prstGeom prst="rect">
            <a:avLst/>
          </a:prstGeom>
        </p:spPr>
      </p:pic>
      <p:pic>
        <p:nvPicPr>
          <p:cNvPr id="8" name="Obraz 7" descr="C:\Users\Ewa Pelińska-Olko\Desktop\termodyn. wyk\20170302_1152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99" y="4130392"/>
            <a:ext cx="4452938" cy="2312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4937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70303"/>
            <a:ext cx="6355080" cy="102824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Obiegi porównawczy silnika turbogazowego[2]</a:t>
            </a:r>
            <a:endParaRPr lang="pl-PL" sz="2400" dirty="0"/>
          </a:p>
        </p:txBody>
      </p:sp>
      <p:pic>
        <p:nvPicPr>
          <p:cNvPr id="8" name="Obraz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5484" y="878449"/>
            <a:ext cx="3301365" cy="26549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/>
          <p:cNvSpPr/>
          <p:nvPr/>
        </p:nvSpPr>
        <p:spPr>
          <a:xfrm>
            <a:off x="287384" y="1782447"/>
            <a:ext cx="6096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Silniki Turbogazowe opis matematyczny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Budowa silnika: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-sprężarka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-turbina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-wymiennik ciepła  ( nagrzewnica + chłodnica)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6599"/>
            <a:ext cx="12192000" cy="253549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816" y="1782447"/>
            <a:ext cx="18954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50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77594" cy="401229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Obieg </a:t>
            </a:r>
            <a:r>
              <a:rPr lang="pl-PL" sz="2200" dirty="0" err="1" smtClean="0"/>
              <a:t>Braytona-Youle’a</a:t>
            </a:r>
            <a:r>
              <a:rPr lang="pl-PL" sz="2200" dirty="0" smtClean="0"/>
              <a:t> </a:t>
            </a:r>
            <a:r>
              <a:rPr lang="pl-PL" sz="1100" dirty="0" smtClean="0"/>
              <a:t>rys wraz z podpisem z: file</a:t>
            </a:r>
            <a:r>
              <a:rPr lang="pl-PL" sz="1100" dirty="0"/>
              <a:t>:///C:/</a:t>
            </a:r>
            <a:r>
              <a:rPr lang="pl-PL" sz="1100" dirty="0" smtClean="0"/>
              <a:t>Users/Ewaa/Downloads/37_Obieg_Braytona.pdf”</a:t>
            </a:r>
            <a:endParaRPr lang="pl-PL" sz="11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226" y="654322"/>
            <a:ext cx="5381625" cy="1752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603" y="2480945"/>
            <a:ext cx="3804557" cy="802910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6463937" y="3431901"/>
            <a:ext cx="4378234" cy="3728381"/>
          </a:xfrm>
        </p:spPr>
        <p:txBody>
          <a:bodyPr>
            <a:normAutofit/>
          </a:bodyPr>
          <a:lstStyle/>
          <a:p>
            <a:r>
              <a:rPr lang="pl-PL" sz="1200" dirty="0" smtClean="0"/>
              <a:t>Obieg </a:t>
            </a:r>
            <a:r>
              <a:rPr lang="pl-PL" sz="1200" dirty="0" err="1" smtClean="0"/>
              <a:t>Brayton’a</a:t>
            </a:r>
            <a:r>
              <a:rPr lang="pl-PL" sz="1200" dirty="0" smtClean="0"/>
              <a:t> pierwotnie przeznaczony dla silników spalinowych , został  zaadoptowany w turbinach gazowych i silnikach odrzutowych</a:t>
            </a:r>
          </a:p>
          <a:p>
            <a:endParaRPr lang="pl-PL" sz="12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1366" y="1490204"/>
            <a:ext cx="5498283" cy="427065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226" y="4087177"/>
            <a:ext cx="3883888" cy="24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77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865914" cy="60152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Przykładowe zadanie</a:t>
            </a: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0" y="1156607"/>
            <a:ext cx="3494814" cy="36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748" y="1156607"/>
            <a:ext cx="4050665" cy="535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553493"/>
            <a:ext cx="3404870" cy="29991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/>
          <p:cNvSpPr/>
          <p:nvPr/>
        </p:nvSpPr>
        <p:spPr>
          <a:xfrm>
            <a:off x="8582706" y="5793936"/>
            <a:ext cx="2821577" cy="716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Zadanie 2[http://cybra.p.lodz.pl/Content/11689/ZbiorZadTermodyn_z.pdf]]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182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735286" cy="47960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Przykładowe zadanie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9234" y="331336"/>
            <a:ext cx="5222966" cy="69874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30629"/>
            <a:ext cx="525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71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65914" cy="45348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Regeneracja-</a:t>
            </a:r>
            <a:r>
              <a:rPr lang="pl-PL" dirty="0" err="1" smtClean="0"/>
              <a:t>Brayton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4" y="967603"/>
            <a:ext cx="5442562" cy="429237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86" y="365125"/>
            <a:ext cx="6465565" cy="41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364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391194" cy="462189"/>
          </a:xfrm>
        </p:spPr>
        <p:txBody>
          <a:bodyPr>
            <a:normAutofit/>
          </a:bodyPr>
          <a:lstStyle/>
          <a:p>
            <a:r>
              <a:rPr lang="pl-PL" sz="1200" dirty="0" smtClean="0"/>
              <a:t>Zadanie -regeneracja-c.d.</a:t>
            </a:r>
            <a:endParaRPr lang="pl-PL" sz="1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596219"/>
            <a:ext cx="6036673" cy="44872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723" y="0"/>
            <a:ext cx="5187850" cy="50596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5059680"/>
            <a:ext cx="5281090" cy="18451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207" y="5083479"/>
            <a:ext cx="3177953" cy="18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526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8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/>
          </a:bodyPr>
          <a:lstStyle/>
          <a:p>
            <a:r>
              <a:rPr lang="pl-PL" dirty="0" smtClean="0"/>
              <a:t>Zagadnienia</a:t>
            </a:r>
          </a:p>
          <a:p>
            <a:r>
              <a:rPr lang="pl-PL" dirty="0" smtClean="0"/>
              <a:t>Para wodna</a:t>
            </a:r>
          </a:p>
          <a:p>
            <a:r>
              <a:rPr lang="pl-PL" dirty="0" smtClean="0"/>
              <a:t>Przemiany charakterystyczne w układach p-</a:t>
            </a:r>
            <a:r>
              <a:rPr lang="pl-PL" dirty="0" err="1" smtClean="0"/>
              <a:t>t,p</a:t>
            </a:r>
            <a:r>
              <a:rPr lang="pl-PL" dirty="0" smtClean="0"/>
              <a:t>-</a:t>
            </a:r>
            <a:r>
              <a:rPr lang="pl-PL" dirty="0" err="1" smtClean="0"/>
              <a:t>v,T</a:t>
            </a:r>
            <a:r>
              <a:rPr lang="pl-PL" dirty="0" smtClean="0"/>
              <a:t>-</a:t>
            </a:r>
            <a:r>
              <a:rPr lang="pl-PL" dirty="0" err="1" smtClean="0"/>
              <a:t>s,i</a:t>
            </a:r>
            <a:r>
              <a:rPr lang="pl-PL" dirty="0" smtClean="0"/>
              <a:t>-s</a:t>
            </a:r>
          </a:p>
          <a:p>
            <a:r>
              <a:rPr lang="pl-PL" dirty="0" smtClean="0"/>
              <a:t>Parametry na liniach granicznych dla x=0 oraz x=1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32771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6952" y="365126"/>
            <a:ext cx="10386848" cy="39161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Para wodna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0" y="736545"/>
            <a:ext cx="3540344" cy="253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" y="3464144"/>
            <a:ext cx="4441606" cy="54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0" y="4162097"/>
            <a:ext cx="5400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35" y="726856"/>
            <a:ext cx="4771164" cy="3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52634"/>
            <a:ext cx="5095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5388851"/>
            <a:ext cx="52673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2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3855" y="-298384"/>
            <a:ext cx="2598265" cy="37979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53464" y="-1006123"/>
            <a:ext cx="2664169" cy="47520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4702" y="2492525"/>
            <a:ext cx="2816569" cy="391464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03305" y="2095160"/>
            <a:ext cx="1906897" cy="379970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93789" y="2459922"/>
            <a:ext cx="2776357" cy="40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19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672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Wykres p-v dla wody, stan i funkcje stanu pary mokrej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7" y="885004"/>
            <a:ext cx="49530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97" y="885004"/>
            <a:ext cx="61817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97" y="4114801"/>
            <a:ext cx="4288555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97" y="4748213"/>
            <a:ext cx="5705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9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Termodynamika - podstawy</a:t>
            </a:r>
            <a:br>
              <a:rPr lang="pl-PL" dirty="0" smtClean="0"/>
            </a:br>
            <a:r>
              <a:rPr lang="pl-PL" dirty="0" smtClean="0"/>
              <a:t>Wykład 2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311014" cy="2122357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r>
              <a:rPr lang="pl-PL" sz="2000" b="1" dirty="0"/>
              <a:t>Funkcje stanu. Równania stanu gazów doskonałych. Mieszaniny gazów </a:t>
            </a:r>
            <a:r>
              <a:rPr lang="pl-PL" sz="2000" b="1" dirty="0" smtClean="0"/>
              <a:t>doskonałych:</a:t>
            </a:r>
            <a:endParaRPr lang="pl-PL" sz="2000" dirty="0"/>
          </a:p>
          <a:p>
            <a:pPr lvl="0"/>
            <a:r>
              <a:rPr lang="pl-PL" dirty="0"/>
              <a:t>Pojęcie stanu gazu doskonałego – jego model ideowy</a:t>
            </a:r>
          </a:p>
          <a:p>
            <a:pPr lvl="0"/>
            <a:r>
              <a:rPr lang="pl-PL" dirty="0"/>
              <a:t>Równanie stanu gazu doskonałego – równanie Clapeyrona</a:t>
            </a:r>
          </a:p>
          <a:p>
            <a:pPr lvl="0"/>
            <a:r>
              <a:rPr lang="pl-PL" dirty="0"/>
              <a:t>Mieszaniny gazów doskonałych – prawa rządzące mieszaninami</a:t>
            </a:r>
          </a:p>
          <a:p>
            <a:pPr lvl="0"/>
            <a:r>
              <a:rPr lang="pl-PL" dirty="0"/>
              <a:t>Mieszaniny gazów doskonałych – sposób opisu , stałe mieszanin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47671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704"/>
          </a:xfrm>
        </p:spPr>
        <p:txBody>
          <a:bodyPr>
            <a:normAutofit/>
          </a:bodyPr>
          <a:lstStyle/>
          <a:p>
            <a:pPr algn="just"/>
            <a:r>
              <a:rPr lang="pl-PL" sz="3200" dirty="0" smtClean="0"/>
              <a:t>                                                                        Tabele</a:t>
            </a:r>
            <a:endParaRPr lang="pl-PL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83" y="1038227"/>
            <a:ext cx="675322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1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90" y="-107092"/>
            <a:ext cx="9611461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83243" y="33219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http://home.agh.edu.pl/~siwek/Maszyny_I_Urzadzenia_Energetyczne_2017/Z.4.%20Energetyka%20parowa/Wykres%20i%20tablice.pdf</a:t>
            </a:r>
          </a:p>
        </p:txBody>
      </p:sp>
    </p:spTree>
    <p:extLst>
      <p:ext uri="{BB962C8B-B14F-4D97-AF65-F5344CB8AC3E}">
        <p14:creationId xmlns:p14="http://schemas.microsoft.com/office/powerpoint/2010/main" val="40606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35" y="0"/>
            <a:ext cx="9141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/>
              <a:t>Wykres T-s dla wody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2" y="1001486"/>
            <a:ext cx="4010025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5" y="1920649"/>
            <a:ext cx="64008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3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041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Wykres i-s dla wody </a:t>
            </a:r>
            <a:endParaRPr lang="pl-PL" sz="32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023" y="213632"/>
            <a:ext cx="4048125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040946"/>
            <a:ext cx="63055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661682"/>
            <a:ext cx="5016500" cy="282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3912054"/>
            <a:ext cx="5810023" cy="5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46" y="5072017"/>
            <a:ext cx="4252912" cy="113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4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9483" y="14829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http://lmal.zut.edu.pl/fileadmin/public/materialy/jak%20korzystac%20z%20wykresu%20i-s/wykres%20i-s.pdf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83" y="-148281"/>
            <a:ext cx="8795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84" y="0"/>
            <a:ext cx="9302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85" y="0"/>
            <a:ext cx="906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73" y="0"/>
            <a:ext cx="9909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04" y="0"/>
            <a:ext cx="9006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759558" cy="56215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Podstawowe definicje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279"/>
            <a:ext cx="6096000" cy="33432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46202"/>
            <a:ext cx="6105525" cy="43719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81" y="5149940"/>
            <a:ext cx="6057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934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36" y="0"/>
            <a:ext cx="9529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28" y="0"/>
            <a:ext cx="9461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87" y="0"/>
            <a:ext cx="963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90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83" y="0"/>
            <a:ext cx="9589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41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77" y="0"/>
            <a:ext cx="9564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081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16" y="0"/>
            <a:ext cx="94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12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16" y="0"/>
            <a:ext cx="94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514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46" y="0"/>
            <a:ext cx="9848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929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ytu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mtClean="0"/>
              <a:t>Siłownie Parowe – Obieg C-R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7038" y="1393825"/>
            <a:ext cx="5500687" cy="28702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„Siłownia parowa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zespół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Maszyna"/>
              </a:rPr>
              <a:t>maszyn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Urządzenie"/>
              </a:rPr>
              <a:t>urządzeń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mających na celu wytwarzanie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Moc mechaniczna"/>
              </a:rPr>
              <a:t>mocy mechanicznej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z wykorzystaniem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Turbina parowa"/>
              </a:rPr>
              <a:t>turbiny parowej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lub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 tooltip="Maszyna parowa"/>
              </a:rPr>
              <a:t>tłokowej maszyny parowej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Proces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 tooltip="Konwersja energii"/>
              </a:rPr>
              <a:t>konwersji energii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odbywa się z wykorzystaniem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tooltip="Woda"/>
              </a:rPr>
              <a:t>wody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tooltip="Para wodna"/>
              </a:rPr>
              <a:t>pary wodnej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Para wodna wytwarzana jest pod odpowiednio wysokim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 tooltip="Ciśnienie"/>
              </a:rPr>
              <a:t>ciśnieniem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 tooltip="Kocioł parowy"/>
              </a:rPr>
              <a:t>kotle parowym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 tooltip="Rozprężanie"/>
              </a:rPr>
              <a:t>rozprężana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 tooltip="Turbina"/>
              </a:rPr>
              <a:t>turbinie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bądź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Maszyna"/>
              </a:rPr>
              <a:t>maszynie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 tooltip="Tłok"/>
              </a:rPr>
              <a:t>tłokowej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Po rozprężeniu podlega ona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 tooltip="Skraplanie"/>
              </a:rPr>
              <a:t>skropleniu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 tooltip="Skraplacz"/>
              </a:rPr>
              <a:t>skraplaczu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(układ zamknięty) lub jest wyrzucana do otoczenia (układ otwarty). W układzie zamkniętym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 tooltip="Skropliny"/>
              </a:rPr>
              <a:t>skropliny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są przetłaczane z powrotem do kotła przy pomocy </a:t>
            </a:r>
            <a:r>
              <a:rPr lang="pl-PL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 tooltip="Pompa"/>
              </a:rPr>
              <a:t>pompy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Woda jest zachowana w układzie.” [1]</a:t>
            </a:r>
            <a:endParaRPr lang="pl-PL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„Siłownia parowa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siłownia przetwarzająca energię chemiczną paliw w energię cieplną pary wodnej, a tę z kolei w turbinach parowych w energię mechaniczną”[2]</a:t>
            </a:r>
            <a:endParaRPr lang="pl-PL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8852" name="Obraz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393825"/>
            <a:ext cx="3370263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pole tekstowe 5"/>
          <p:cNvSpPr txBox="1">
            <a:spLocks noChangeArrowheads="1"/>
          </p:cNvSpPr>
          <p:nvPr/>
        </p:nvSpPr>
        <p:spPr bwMode="auto">
          <a:xfrm>
            <a:off x="8885238" y="1690688"/>
            <a:ext cx="28797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000">
                <a:ea typeface="Calibri" panose="020F0502020204030204" pitchFamily="34" charset="0"/>
                <a:cs typeface="Times New Roman" panose="02020603050405020304" pitchFamily="18" charset="0"/>
              </a:rPr>
              <a:t> T- turbina z generatorem energii elektrycznej, W.p. – kocioł spalający paliwo o określonej wartości opałowej, K. –skraplacz z obiegiem wody chłodzącej, w którym para kondensuje się, P.w. pompa wodna przetłaczająca kondensat do kotła, P.p. – przegrzewacz pary.</a:t>
            </a:r>
          </a:p>
        </p:txBody>
      </p:sp>
      <p:pic>
        <p:nvPicPr>
          <p:cNvPr id="78854" name="Obraz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795713"/>
            <a:ext cx="3762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pole tekstowe 11"/>
          <p:cNvSpPr txBox="1">
            <a:spLocks noChangeArrowheads="1"/>
          </p:cNvSpPr>
          <p:nvPr/>
        </p:nvSpPr>
        <p:spPr bwMode="auto">
          <a:xfrm>
            <a:off x="6264275" y="3489325"/>
            <a:ext cx="54181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200" b="1">
                <a:ea typeface="Calibri" panose="020F0502020204030204" pitchFamily="34" charset="0"/>
                <a:cs typeface="Times New Roman" panose="02020603050405020304" pitchFamily="18" charset="0"/>
              </a:rPr>
              <a:t>Obiegiem porównawczym siłowni parowej jest obieg Clausiusa- Rankine’a       ( obieg C-R)</a:t>
            </a:r>
          </a:p>
        </p:txBody>
      </p:sp>
      <p:sp>
        <p:nvSpPr>
          <p:cNvPr id="78856" name="pole tekstowe 13"/>
          <p:cNvSpPr txBox="1">
            <a:spLocks noChangeArrowheads="1"/>
          </p:cNvSpPr>
          <p:nvPr/>
        </p:nvSpPr>
        <p:spPr bwMode="auto">
          <a:xfrm>
            <a:off x="3559175" y="4589463"/>
            <a:ext cx="42306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1-2 (s) – izentropowa ekspansja pary na turbinie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2-3 (p) – izobaryczna kondensacja pary wodnej w skraplaczu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3-4 (s) – izentropowe sprężanie kondensatu w pompie wodnej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4-1 (p) izobaryczne wytwarzanie i podgrzewanie pary</a:t>
            </a:r>
          </a:p>
        </p:txBody>
      </p:sp>
    </p:spTree>
    <p:extLst>
      <p:ext uri="{BB962C8B-B14F-4D97-AF65-F5344CB8AC3E}">
        <p14:creationId xmlns:p14="http://schemas.microsoft.com/office/powerpoint/2010/main" val="29450015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72989"/>
            <a:ext cx="6096000" cy="1143262"/>
          </a:xfrm>
          <a:prstGeom prst="rect">
            <a:avLst/>
          </a:prstGeom>
          <a:blipFill>
            <a:blip r:embed="rId2"/>
            <a:stretch>
              <a:fillRect b="-3191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7" name="pole tekstowe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99744" y="1516251"/>
            <a:ext cx="2194560" cy="372859"/>
          </a:xfrm>
          <a:prstGeom prst="rect">
            <a:avLst/>
          </a:prstGeom>
          <a:blipFill>
            <a:blip r:embed="rId3"/>
            <a:stretch>
              <a:fillRect b="-6557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9" name="pole tekstowe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32704" y="1100812"/>
            <a:ext cx="6096000" cy="504625"/>
          </a:xfrm>
          <a:prstGeom prst="rect">
            <a:avLst/>
          </a:prstGeom>
          <a:blipFill>
            <a:blip r:embed="rId4"/>
            <a:stretch>
              <a:fillRect b="-9756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11" name="pole tekstow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29858" y="1605437"/>
            <a:ext cx="1767840" cy="372859"/>
          </a:xfrm>
          <a:prstGeom prst="rect">
            <a:avLst/>
          </a:prstGeom>
          <a:blipFill>
            <a:blip r:embed="rId5"/>
            <a:stretch>
              <a:fillRect b="-4839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79878" name="pole tekstowe 12"/>
          <p:cNvSpPr txBox="1">
            <a:spLocks noChangeArrowheads="1"/>
          </p:cNvSpPr>
          <p:nvPr/>
        </p:nvSpPr>
        <p:spPr bwMode="auto">
          <a:xfrm>
            <a:off x="0" y="1992313"/>
            <a:ext cx="6096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- Praca techniczna (l </a:t>
            </a:r>
            <a:r>
              <a:rPr lang="pl-PL" altLang="pl-PL" sz="1000">
                <a:ea typeface="Calibri" panose="020F0502020204030204" pitchFamily="34" charset="0"/>
                <a:cs typeface="Times New Roman" panose="02020603050405020304" pitchFamily="18" charset="0"/>
              </a:rPr>
              <a:t>ob </a:t>
            </a: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) , która jest wykonywana przez turbinę , jest pracą obiegu, czyli sumą pracy technicznej turbiny ( l </a:t>
            </a:r>
            <a:r>
              <a:rPr lang="pl-PL" altLang="pl-PL" sz="100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) i pompy ( praca pompy l</a:t>
            </a:r>
            <a:r>
              <a:rPr lang="pl-PL" altLang="pl-PL" sz="90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altLang="pl-PL" sz="1200">
                <a:ea typeface="Calibri" panose="020F0502020204030204" pitchFamily="34" charset="0"/>
                <a:cs typeface="Times New Roman" panose="02020603050405020304" pitchFamily="18" charset="0"/>
              </a:rPr>
              <a:t> jest ujemna)</a:t>
            </a:r>
          </a:p>
        </p:txBody>
      </p:sp>
      <p:sp>
        <p:nvSpPr>
          <p:cNvPr id="15" name="pole tekstow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09728" y="2659513"/>
            <a:ext cx="6096000" cy="327205"/>
          </a:xfrm>
          <a:prstGeom prst="rect">
            <a:avLst/>
          </a:prstGeom>
          <a:blipFill>
            <a:blip r:embed="rId6"/>
            <a:stretch>
              <a:fillRect b="-7407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79880" name="pole tekstowe 16"/>
          <p:cNvSpPr txBox="1">
            <a:spLocks noChangeArrowheads="1"/>
          </p:cNvSpPr>
          <p:nvPr/>
        </p:nvSpPr>
        <p:spPr bwMode="auto">
          <a:xfrm>
            <a:off x="6040438" y="2020888"/>
            <a:ext cx="61515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200">
                <a:cs typeface="Times New Roman" panose="02020603050405020304" pitchFamily="18" charset="0"/>
              </a:rPr>
              <a:t> </a:t>
            </a:r>
            <a:r>
              <a:rPr lang="pl-PL" altLang="pl-PL" sz="1200" b="1">
                <a:cs typeface="Times New Roman" panose="02020603050405020304" pitchFamily="18" charset="0"/>
              </a:rPr>
              <a:t>Sprawność siłowni                </a:t>
            </a:r>
            <a:r>
              <a:rPr lang="pl-PL" altLang="pl-PL" sz="1200">
                <a:cs typeface="Times New Roman" panose="02020603050405020304" pitchFamily="18" charset="0"/>
              </a:rPr>
              <a:t>idealnej to tzw. sprawność C-R i jak każda sprawność jest wskaźnikiem dobroci obiegu, obliczanym jako iloraz pracy obiegu i ciepła dodatniego obiegu.</a:t>
            </a:r>
            <a:endParaRPr lang="pl-PL" altLang="pl-PL" sz="1200"/>
          </a:p>
        </p:txBody>
      </p:sp>
      <p:sp>
        <p:nvSpPr>
          <p:cNvPr id="19" name="pole tekstowe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16040" y="2823115"/>
            <a:ext cx="5312664" cy="71147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sp>
        <p:nvSpPr>
          <p:cNvPr id="21" name="pole tekstowe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88710" y="2028868"/>
            <a:ext cx="813816" cy="276999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</a:rPr>
              <a:t> </a:t>
            </a:r>
          </a:p>
        </p:txBody>
      </p:sp>
      <p:pic>
        <p:nvPicPr>
          <p:cNvPr id="79883" name="Obraz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317875"/>
            <a:ext cx="31686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Obraz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668713"/>
            <a:ext cx="27257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Obraz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998913"/>
            <a:ext cx="3779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pole tekstowe 25"/>
          <p:cNvSpPr txBox="1">
            <a:spLocks noChangeArrowheads="1"/>
          </p:cNvSpPr>
          <p:nvPr/>
        </p:nvSpPr>
        <p:spPr bwMode="auto">
          <a:xfrm>
            <a:off x="-977900" y="6332538"/>
            <a:ext cx="60960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Obieg C-R na wykresie T-s</a:t>
            </a:r>
          </a:p>
        </p:txBody>
      </p:sp>
      <p:sp>
        <p:nvSpPr>
          <p:cNvPr id="79887" name="pole tekstowe 27"/>
          <p:cNvSpPr txBox="1">
            <a:spLocks noChangeArrowheads="1"/>
          </p:cNvSpPr>
          <p:nvPr/>
        </p:nvSpPr>
        <p:spPr bwMode="auto">
          <a:xfrm>
            <a:off x="2120900" y="6294438"/>
            <a:ext cx="65849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Obieg C-R na wykresie p-v</a:t>
            </a:r>
          </a:p>
        </p:txBody>
      </p:sp>
      <p:sp>
        <p:nvSpPr>
          <p:cNvPr id="79888" name="pole tekstowe 29"/>
          <p:cNvSpPr txBox="1">
            <a:spLocks noChangeArrowheads="1"/>
          </p:cNvSpPr>
          <p:nvPr/>
        </p:nvSpPr>
        <p:spPr bwMode="auto">
          <a:xfrm>
            <a:off x="6291263" y="6313488"/>
            <a:ext cx="658336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>
                <a:ea typeface="Calibri" panose="020F0502020204030204" pitchFamily="34" charset="0"/>
                <a:cs typeface="Times New Roman" panose="02020603050405020304" pitchFamily="18" charset="0"/>
              </a:rPr>
              <a:t>Obieg C-R na wykresie i-s (bez pompy obiegowej)</a:t>
            </a:r>
          </a:p>
        </p:txBody>
      </p:sp>
    </p:spTree>
    <p:extLst>
      <p:ext uri="{BB962C8B-B14F-4D97-AF65-F5344CB8AC3E}">
        <p14:creationId xmlns:p14="http://schemas.microsoft.com/office/powerpoint/2010/main" val="3267148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3182</TotalTime>
  <Words>3373</Words>
  <Application>Microsoft Office PowerPoint</Application>
  <PresentationFormat>Panoramiczny</PresentationFormat>
  <Paragraphs>308</Paragraphs>
  <Slides>114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114</vt:i4>
      </vt:variant>
    </vt:vector>
  </HeadingPairs>
  <TitlesOfParts>
    <vt:vector size="120" baseType="lpstr">
      <vt:lpstr>Arial</vt:lpstr>
      <vt:lpstr>Calibri</vt:lpstr>
      <vt:lpstr>Calibri Light</vt:lpstr>
      <vt:lpstr>Symbol</vt:lpstr>
      <vt:lpstr>Times New Roman</vt:lpstr>
      <vt:lpstr>Motyw pakietu Office</vt:lpstr>
      <vt:lpstr>Termodynamika - podstawy Wykład 1</vt:lpstr>
      <vt:lpstr>Prezentacja programu PowerPoint</vt:lpstr>
      <vt:lpstr>Opis Układu Termodynamicznego </vt:lpstr>
      <vt:lpstr>Parametry stanu </vt:lpstr>
      <vt:lpstr>Najważniejsze intensywne parametry stanu układu – temperatura i ciśnienie</vt:lpstr>
      <vt:lpstr>Przyrządy do pomiaru temperatury i ciśnienia</vt:lpstr>
      <vt:lpstr>Mierzenie ciśnienia</vt:lpstr>
      <vt:lpstr>Termodynamika - podstawy Wykład 2</vt:lpstr>
      <vt:lpstr>Podstawowe definicje</vt:lpstr>
      <vt:lpstr>Równanie stanu gazu doskonałego- Równanie Clapeyrona</vt:lpstr>
      <vt:lpstr>Użyteczne prawa termodynamiczne</vt:lpstr>
      <vt:lpstr>Mieszaniny Gazów Doskonałych –definicje i pojęcia  </vt:lpstr>
      <vt:lpstr>Wielkości i związki charakteryzujące mieszaniny </vt:lpstr>
      <vt:lpstr>Związki charakteryzujące mieszaniny</vt:lpstr>
      <vt:lpstr>Termodynamika - podstawy Wykład 3</vt:lpstr>
      <vt:lpstr>Pojęcia wstępne</vt:lpstr>
      <vt:lpstr>Rodzaje pracy w termodynamice</vt:lpstr>
      <vt:lpstr>Prezentacja programu PowerPoint</vt:lpstr>
      <vt:lpstr>                                Ciepło</vt:lpstr>
      <vt:lpstr>Różnica pomiędzy ciepłem właściwym przy stałym ciśnieniu i ciepłem właściwym przy stałej objętości</vt:lpstr>
      <vt:lpstr>I Zasada Termodynamiki</vt:lpstr>
      <vt:lpstr>                                Pojęcie entalpii</vt:lpstr>
      <vt:lpstr>Bilans energii dla układu otwartego (przepływowego) w stanie ustalonym </vt:lpstr>
      <vt:lpstr>Prezentacja programu PowerPoint</vt:lpstr>
      <vt:lpstr>Prezentacja programu PowerPoint</vt:lpstr>
      <vt:lpstr>Prezentacja programu PowerPoint</vt:lpstr>
      <vt:lpstr>Termodynamika - podstawy Wykład 4</vt:lpstr>
      <vt:lpstr>Przemiana termodynamiczna </vt:lpstr>
      <vt:lpstr>Matematyczny opis gazów doskonałych  w poszczególnych przemianach</vt:lpstr>
      <vt:lpstr>                        Przemiana izobaryczna                                          p=const </vt:lpstr>
      <vt:lpstr>             Przemiana izochoryczna                         v=const </vt:lpstr>
      <vt:lpstr>  Przemiana izotermiczna  T=const </vt:lpstr>
      <vt:lpstr>              Przemiana izentropowa               S=const ( entropia jest stała ) </vt:lpstr>
      <vt:lpstr>Wyprowadzenie wzoru na adiabatę doskonałą</vt:lpstr>
      <vt:lpstr> Pierwsza Zasada Termodynamiki dla przemian charakterystycznych, konsekwencje zastosowania Pierwszej Zasady Termodynamiki dla przemian charakterystycznych  </vt:lpstr>
      <vt:lpstr>                    Przemiana politropowa </vt:lpstr>
      <vt:lpstr>Przykładowe zadanie</vt:lpstr>
      <vt:lpstr>Termodynamika - podstawy Wykład 5</vt:lpstr>
      <vt:lpstr>II Zasada Termodynamiki  - pierwsze sformułowania </vt:lpstr>
      <vt:lpstr>Co to jest  przemiana  odwracalna? Co to jest entropia?  </vt:lpstr>
      <vt:lpstr>Wykresy entropii (zastosowanie entropii)----- https://pbc.gda.pl/Content/4098/pbc_termodynamika.pdf</vt:lpstr>
      <vt:lpstr>II Zasada Termodynamiki (IIZT) – sformułowanie matematyczne </vt:lpstr>
      <vt:lpstr>Obieg termodynamiczny</vt:lpstr>
      <vt:lpstr>Obiegi prawo- i lewo-bieżne</vt:lpstr>
      <vt:lpstr>Obieg Carnota jako przykład obiegu prawo-bieżnego</vt:lpstr>
      <vt:lpstr>Uwaga! Na następnych zajęciach będziemy korzystać z wykresu entropia –entalpia https://www.empik.com/wykres-entalpia-entropia-dla-pary-wodnej-do-1000-c-i-95-mpa-wukalowicz-m-p,p1214289254,ksiazka-p  https://www.ceneo.pl/54212722   </vt:lpstr>
      <vt:lpstr>Termodynamika - podstawy Wykład 6</vt:lpstr>
      <vt:lpstr>Podstawowe linki  Uwaga! Na następnych zajęciach będziemy korzystać z wykresu entropia –entalpia https://www.empik.com/wykres-entalpia-entropia-dla-pary-wodnej-do-1000-c-i-95-mpa-wukalowicz-m-p,p1214289254,ksiazka-p  https://www.ceneo.pl/54212722   </vt:lpstr>
      <vt:lpstr>Prezentacja programu PowerPoint</vt:lpstr>
      <vt:lpstr>Termodynamika - podstawy Wykład 7</vt:lpstr>
      <vt:lpstr>OBIEGI    PORÓWNAWCZE Rozróżniamy obiegi porównawcze teoretyczne ( brak strat, wymiana ciepła  odbywa się wyłącznie w procesie izochorycznym lub izobarycznym) oraz obiegi indykatorowe ( rzeczywiste)</vt:lpstr>
      <vt:lpstr>Obiegi gazowe-obiegi silnikowe</vt:lpstr>
      <vt:lpstr>Prezentacja programu PowerPoint</vt:lpstr>
      <vt:lpstr>Po prawej – przypomnienie jak wyglądają przemiany charakterystyczne w układzie p-v i Ts</vt:lpstr>
      <vt:lpstr>Wielkości –parametry handlowe(wielkości charakterystyczne) charakteryzujące silniki Otto i Diesla - poniżej</vt:lpstr>
      <vt:lpstr>Prezentacja programu PowerPoint</vt:lpstr>
      <vt:lpstr>Sprawności – wyprowadzenie formuły Obieg Otto</vt:lpstr>
      <vt:lpstr>Sprawności Obiegu Diesla i Sabathe’a, Humfre’go</vt:lpstr>
      <vt:lpstr>Szkice znanych obiegów</vt:lpstr>
      <vt:lpstr>Obiegi rzeczywiste silników spalinowych</vt:lpstr>
      <vt:lpstr>Prezentacja programu PowerPoint</vt:lpstr>
      <vt:lpstr>Turbina gazowa o obiegu otwartym </vt:lpstr>
      <vt:lpstr>Turbina gazowa o obiegu zamkniętym </vt:lpstr>
      <vt:lpstr>Różnica pomiędzy obiegiem otwartym i Zamkniętym siłowni gazowej  Układ zamknięty pozwala: na zwiększenie sprężu i tym samym zwiększenie sprawności samego silnika, poprzez możliwość wytworzenia niższego ciśnienia w chłodnicy niż ciśnienie otoczenia zamknięta konstrukcja pozwala na regulację rodzaju i parametrów czynnika roboczego w poszczególnych częściach obiegu oraz przekierowania czynnika na dodatkowy wymiennik ciepła. Tym samym możliwa jest regeneracja ciepła.  </vt:lpstr>
      <vt:lpstr>Silniki Turbogazowe</vt:lpstr>
      <vt:lpstr>Silniki Turboodrzutowe</vt:lpstr>
      <vt:lpstr>Silniki Turbośmigłowe</vt:lpstr>
      <vt:lpstr>Silniki Strumieniowe</vt:lpstr>
      <vt:lpstr>Silnik Pulsacyjny</vt:lpstr>
      <vt:lpstr>Obiegi porównawczy silnika turbogazowego[2]</vt:lpstr>
      <vt:lpstr>Obieg Braytona-Youle’a rys wraz z podpisem z: file:///C:/Users/Ewaa/Downloads/37_Obieg_Braytona.pdf”</vt:lpstr>
      <vt:lpstr>Przykładowe zadanie</vt:lpstr>
      <vt:lpstr>Przykładowe zadanie</vt:lpstr>
      <vt:lpstr>Regeneracja-Brayton</vt:lpstr>
      <vt:lpstr>Zadanie -regeneracja-c.d.</vt:lpstr>
      <vt:lpstr>Termodynamika - podstawy Wykład 8</vt:lpstr>
      <vt:lpstr>Para wodna</vt:lpstr>
      <vt:lpstr>Prezentacja programu PowerPoint</vt:lpstr>
      <vt:lpstr>Wykres p-v dla wody, stan i funkcje stanu pary mokrej</vt:lpstr>
      <vt:lpstr>                                                                        Tabele</vt:lpstr>
      <vt:lpstr>Prezentacja programu PowerPoint</vt:lpstr>
      <vt:lpstr>Prezentacja programu PowerPoint</vt:lpstr>
      <vt:lpstr>Wykres T-s dla wody</vt:lpstr>
      <vt:lpstr>Wykres i-s dla wody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Siłownie Parowe – Obieg C-R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Siłownia z upustami  pary  w uproszczony sposób na wykresie i-s</vt:lpstr>
      <vt:lpstr>Siłownie rzeczywiste – zastosowanie przegrzewu międzystopniowego </vt:lpstr>
      <vt:lpstr>Gospodarka Skojarzona </vt:lpstr>
      <vt:lpstr>Obieg ORC oraz Obieg Kaliny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Wymiana Ciepła i Masy Wykład 1</dc:title>
  <dc:creator>Ewaa</dc:creator>
  <cp:lastModifiedBy>Ewaa</cp:lastModifiedBy>
  <cp:revision>198</cp:revision>
  <dcterms:created xsi:type="dcterms:W3CDTF">2020-09-07T09:11:36Z</dcterms:created>
  <dcterms:modified xsi:type="dcterms:W3CDTF">2024-06-11T15:07:58Z</dcterms:modified>
</cp:coreProperties>
</file>